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1.svg" ContentType="image/svg+xml"/>
  <Override PartName="/ppt/media/image23.svg" ContentType="image/svg+xml"/>
  <Override PartName="/ppt/notesSlides/notesSlide13.xml" ContentType="application/vnd.openxmlformats-officedocument.presentationml.notesSlide+xml"/>
  <Override PartName="/ppt/media/image25.svg" ContentType="image/sv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0.svg" ContentType="image/sv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2.svg" ContentType="image/svg+xml"/>
  <Override PartName="/ppt/media/image44.svg" ContentType="image/svg+xml"/>
  <Override PartName="/ppt/media/image46.svg" ContentType="image/sv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4" r:id="rId4"/>
    <p:sldMasterId id="2147483656" r:id="rId5"/>
    <p:sldMasterId id="2147483658" r:id="rId6"/>
  </p:sldMasterIdLst>
  <p:notesMasterIdLst>
    <p:notesMasterId r:id="rId49"/>
  </p:notesMasterIdLst>
  <p:sldIdLst>
    <p:sldId id="1517" r:id="rId7"/>
    <p:sldId id="256" r:id="rId8"/>
    <p:sldId id="258" r:id="rId9"/>
    <p:sldId id="279" r:id="rId10"/>
    <p:sldId id="281" r:id="rId11"/>
    <p:sldId id="282" r:id="rId12"/>
    <p:sldId id="1515" r:id="rId13"/>
    <p:sldId id="1526" r:id="rId14"/>
    <p:sldId id="1543" r:id="rId15"/>
    <p:sldId id="1532" r:id="rId16"/>
    <p:sldId id="259" r:id="rId17"/>
    <p:sldId id="260" r:id="rId18"/>
    <p:sldId id="1531" r:id="rId19"/>
    <p:sldId id="261" r:id="rId20"/>
    <p:sldId id="262" r:id="rId21"/>
    <p:sldId id="1533" r:id="rId22"/>
    <p:sldId id="1528" r:id="rId23"/>
    <p:sldId id="1534" r:id="rId24"/>
    <p:sldId id="1524" r:id="rId25"/>
    <p:sldId id="1519" r:id="rId26"/>
    <p:sldId id="1520" r:id="rId27"/>
    <p:sldId id="1521" r:id="rId28"/>
    <p:sldId id="1522" r:id="rId29"/>
    <p:sldId id="1523" r:id="rId30"/>
    <p:sldId id="1525" r:id="rId31"/>
    <p:sldId id="263" r:id="rId32"/>
    <p:sldId id="264" r:id="rId33"/>
    <p:sldId id="1536" r:id="rId34"/>
    <p:sldId id="266" r:id="rId35"/>
    <p:sldId id="1535" r:id="rId36"/>
    <p:sldId id="265" r:id="rId37"/>
    <p:sldId id="268" r:id="rId38"/>
    <p:sldId id="1529" r:id="rId39"/>
    <p:sldId id="269" r:id="rId40"/>
    <p:sldId id="1544" r:id="rId41"/>
    <p:sldId id="1537" r:id="rId42"/>
    <p:sldId id="1541" r:id="rId43"/>
    <p:sldId id="1538" r:id="rId44"/>
    <p:sldId id="1539" r:id="rId45"/>
    <p:sldId id="270" r:id="rId46"/>
    <p:sldId id="276"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D344C2-4254-3D4D-890A-A12BD29E0F73}">
          <p14:sldIdLst>
            <p14:sldId id="1517"/>
            <p14:sldId id="256"/>
            <p14:sldId id="258"/>
            <p14:sldId id="279"/>
            <p14:sldId id="281"/>
            <p14:sldId id="282"/>
            <p14:sldId id="1515"/>
            <p14:sldId id="1526"/>
            <p14:sldId id="1543"/>
            <p14:sldId id="1532"/>
            <p14:sldId id="259"/>
            <p14:sldId id="260"/>
            <p14:sldId id="1531"/>
            <p14:sldId id="261"/>
            <p14:sldId id="262"/>
            <p14:sldId id="1533"/>
            <p14:sldId id="1528"/>
            <p14:sldId id="1534"/>
            <p14:sldId id="1524"/>
            <p14:sldId id="1519"/>
            <p14:sldId id="1520"/>
            <p14:sldId id="1521"/>
            <p14:sldId id="1522"/>
            <p14:sldId id="1523"/>
            <p14:sldId id="1525"/>
            <p14:sldId id="263"/>
            <p14:sldId id="264"/>
            <p14:sldId id="1536"/>
            <p14:sldId id="266"/>
            <p14:sldId id="1535"/>
            <p14:sldId id="265"/>
            <p14:sldId id="268"/>
            <p14:sldId id="1529"/>
            <p14:sldId id="269"/>
          </p14:sldIdLst>
        </p14:section>
        <p14:section name="Learner Slide" id="{C8D2CBC8-0BC3-4E49-B1FD-7F63B041BFA7}">
          <p14:sldIdLst>
            <p14:sldId id="1544"/>
          </p14:sldIdLst>
        </p14:section>
        <p14:section name="Decision Makers and Value Weighing" id="{83CD056B-273B-F94C-8A3E-3F6573316A3B}">
          <p14:sldIdLst>
            <p14:sldId id="1537"/>
            <p14:sldId id="1541"/>
            <p14:sldId id="1538"/>
            <p14:sldId id="1539"/>
          </p14:sldIdLst>
        </p14:section>
        <p14:section name="Plenary" id="{276127BD-B53D-2B4B-B062-2AA9F226FE91}">
          <p14:sldIdLst>
            <p14:sldId id="270"/>
          </p14:sldIdLst>
        </p14:section>
        <p14:section name="Resources" id="{2074DC46-38EF-0B4C-ABC5-A43AB08C2A45}">
          <p14:sldIdLst>
            <p14:sldId id="276"/>
            <p14:sldId id="277"/>
          </p14:sldIdLst>
        </p14:section>
        <p14:section name="PPXR OLD" id="{99CD77A4-FA52-ED42-990C-FC7E10996CE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84B"/>
    <a:srgbClr val="D0EADD"/>
    <a:srgbClr val="3BB572"/>
    <a:srgbClr val="F1D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E4DEE-5737-C73F-7CEE-57A08CC996C6}" v="35" dt="2025-03-27T10:17:51.793"/>
    <p1510:client id="{9FE8B844-0B0F-6843-AFD2-5AD2DF68125D}" v="82" dt="2025-03-27T08:35:07.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22"/>
    <p:restoredTop sz="82028"/>
  </p:normalViewPr>
  <p:slideViewPr>
    <p:cSldViewPr snapToGrid="0" showGuides="1">
      <p:cViewPr varScale="1">
        <p:scale>
          <a:sx n="85" d="100"/>
          <a:sy n="85" d="100"/>
        </p:scale>
        <p:origin x="200" y="7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1C780-3DE6-3443-ADEC-59258ABD0926}" type="doc">
      <dgm:prSet loTypeId="urn:microsoft.com/office/officeart/2005/8/layout/hList7" loCatId="cycle" qsTypeId="urn:microsoft.com/office/officeart/2005/8/quickstyle/simple1" qsCatId="simple" csTypeId="urn:microsoft.com/office/officeart/2005/8/colors/colorful1" csCatId="colorful" phldr="1"/>
      <dgm:spPr/>
      <dgm:t>
        <a:bodyPr/>
        <a:lstStyle/>
        <a:p>
          <a:endParaRPr lang="en-GB"/>
        </a:p>
      </dgm:t>
    </dgm:pt>
    <dgm:pt modelId="{C30444D8-D229-2F41-854E-07B892131D4D}">
      <dgm:prSet custT="1"/>
      <dgm:spPr/>
      <dgm:t>
        <a:bodyPr/>
        <a:lstStyle/>
        <a:p>
          <a:r>
            <a:rPr lang="en-NL" sz="2400">
              <a:latin typeface="+mj-lt"/>
            </a:rPr>
            <a:t>Reflect on our shared public values</a:t>
          </a:r>
        </a:p>
      </dgm:t>
    </dgm:pt>
    <dgm:pt modelId="{703DB475-95B9-9C49-9831-4AC10476044D}" type="parTrans" cxnId="{907DEEFA-A933-4549-86DF-24EEC3E0B609}">
      <dgm:prSet/>
      <dgm:spPr/>
      <dgm:t>
        <a:bodyPr/>
        <a:lstStyle/>
        <a:p>
          <a:endParaRPr lang="en-GB"/>
        </a:p>
      </dgm:t>
    </dgm:pt>
    <dgm:pt modelId="{A476A94E-105A-7045-96DF-AED6DE51116A}" type="sibTrans" cxnId="{907DEEFA-A933-4549-86DF-24EEC3E0B609}">
      <dgm:prSet/>
      <dgm:spPr/>
      <dgm:t>
        <a:bodyPr/>
        <a:lstStyle/>
        <a:p>
          <a:endParaRPr lang="en-GB"/>
        </a:p>
      </dgm:t>
    </dgm:pt>
    <dgm:pt modelId="{7038E485-30D2-CD4A-A564-14E1463FB66D}">
      <dgm:prSet custT="1"/>
      <dgm:spPr/>
      <dgm:t>
        <a:bodyPr/>
        <a:lstStyle/>
        <a:p>
          <a:r>
            <a:rPr lang="en-NL" sz="2400" dirty="0">
              <a:latin typeface="+mj-lt"/>
            </a:rPr>
            <a:t>Play unfamiliar roles</a:t>
          </a:r>
        </a:p>
      </dgm:t>
    </dgm:pt>
    <dgm:pt modelId="{8326E0F0-4D4F-C14D-BC94-37F0CBC214BA}" type="parTrans" cxnId="{058D5AE2-D17B-6646-AEA5-F1C594475CF4}">
      <dgm:prSet/>
      <dgm:spPr/>
      <dgm:t>
        <a:bodyPr/>
        <a:lstStyle/>
        <a:p>
          <a:endParaRPr lang="en-GB"/>
        </a:p>
      </dgm:t>
    </dgm:pt>
    <dgm:pt modelId="{4B7270FC-6018-1A4B-8A54-8D4F2AB39950}" type="sibTrans" cxnId="{058D5AE2-D17B-6646-AEA5-F1C594475CF4}">
      <dgm:prSet/>
      <dgm:spPr/>
      <dgm:t>
        <a:bodyPr/>
        <a:lstStyle/>
        <a:p>
          <a:endParaRPr lang="en-GB"/>
        </a:p>
      </dgm:t>
    </dgm:pt>
    <dgm:pt modelId="{BEC9B1DC-7827-9743-BF18-C9E335313039}">
      <dgm:prSet custT="1"/>
      <dgm:spPr/>
      <dgm:t>
        <a:bodyPr/>
        <a:lstStyle/>
        <a:p>
          <a:r>
            <a:rPr lang="en-NL" sz="2400">
              <a:latin typeface="+mj-lt"/>
            </a:rPr>
            <a:t>Make new XR experiences </a:t>
          </a:r>
        </a:p>
      </dgm:t>
    </dgm:pt>
    <dgm:pt modelId="{1AFF6BA2-B88E-2641-A69B-3A681E47F13B}" type="parTrans" cxnId="{C7DB5CFB-4256-594C-9B4B-663AE17ABC85}">
      <dgm:prSet/>
      <dgm:spPr/>
      <dgm:t>
        <a:bodyPr/>
        <a:lstStyle/>
        <a:p>
          <a:endParaRPr lang="en-GB"/>
        </a:p>
      </dgm:t>
    </dgm:pt>
    <dgm:pt modelId="{B9E10EBC-3EDD-6845-A9BF-09BB479D92E1}" type="sibTrans" cxnId="{C7DB5CFB-4256-594C-9B4B-663AE17ABC85}">
      <dgm:prSet/>
      <dgm:spPr/>
      <dgm:t>
        <a:bodyPr/>
        <a:lstStyle/>
        <a:p>
          <a:endParaRPr lang="en-GB"/>
        </a:p>
      </dgm:t>
    </dgm:pt>
    <dgm:pt modelId="{2375FB51-ED0A-2C4A-958B-6A607566BB11}">
      <dgm:prSet custT="1"/>
      <dgm:spPr/>
      <dgm:t>
        <a:bodyPr/>
        <a:lstStyle/>
        <a:p>
          <a:r>
            <a:rPr lang="en-NL" sz="2400">
              <a:latin typeface="+mj-lt"/>
            </a:rPr>
            <a:t>Ask and (try to) answer hard questions</a:t>
          </a:r>
        </a:p>
      </dgm:t>
    </dgm:pt>
    <dgm:pt modelId="{CF37F969-4455-194F-8452-3527A97A7F2B}" type="parTrans" cxnId="{948E6BCE-0A43-6F41-A65A-2FF43AFE6157}">
      <dgm:prSet/>
      <dgm:spPr/>
      <dgm:t>
        <a:bodyPr/>
        <a:lstStyle/>
        <a:p>
          <a:endParaRPr lang="en-GB"/>
        </a:p>
      </dgm:t>
    </dgm:pt>
    <dgm:pt modelId="{64CDEECE-405B-2A48-924A-805B4337E5DD}" type="sibTrans" cxnId="{948E6BCE-0A43-6F41-A65A-2FF43AFE6157}">
      <dgm:prSet/>
      <dgm:spPr/>
      <dgm:t>
        <a:bodyPr/>
        <a:lstStyle/>
        <a:p>
          <a:endParaRPr lang="en-GB"/>
        </a:p>
      </dgm:t>
    </dgm:pt>
    <dgm:pt modelId="{708A0F5E-9A77-134A-855D-247BF58B3E32}" type="pres">
      <dgm:prSet presAssocID="{D7A1C780-3DE6-3443-ADEC-59258ABD0926}" presName="Name0" presStyleCnt="0">
        <dgm:presLayoutVars>
          <dgm:dir/>
          <dgm:resizeHandles val="exact"/>
        </dgm:presLayoutVars>
      </dgm:prSet>
      <dgm:spPr/>
    </dgm:pt>
    <dgm:pt modelId="{9B344158-C149-7E4F-886E-635AD2247E08}" type="pres">
      <dgm:prSet presAssocID="{D7A1C780-3DE6-3443-ADEC-59258ABD0926}" presName="fgShape" presStyleLbl="fgShp" presStyleIdx="0" presStyleCnt="1" custFlipHor="1" custScaleX="15006" custScaleY="162921" custLinFactNeighborX="-40887" custLinFactNeighborY="-21624"/>
      <dgm:spPr>
        <a:prstGeom prst="cloud">
          <a:avLst/>
        </a:prstGeom>
      </dgm:spPr>
    </dgm:pt>
    <dgm:pt modelId="{42A6D711-BD67-674A-B491-57C1441DFC12}" type="pres">
      <dgm:prSet presAssocID="{D7A1C780-3DE6-3443-ADEC-59258ABD0926}" presName="linComp" presStyleCnt="0"/>
      <dgm:spPr/>
    </dgm:pt>
    <dgm:pt modelId="{B3EE27FD-4BCD-FB45-950E-88E9395C2D3B}" type="pres">
      <dgm:prSet presAssocID="{C30444D8-D229-2F41-854E-07B892131D4D}" presName="compNode" presStyleCnt="0"/>
      <dgm:spPr/>
    </dgm:pt>
    <dgm:pt modelId="{61B27E82-56DD-C047-90B6-283AC1D71F1B}" type="pres">
      <dgm:prSet presAssocID="{C30444D8-D229-2F41-854E-07B892131D4D}" presName="bkgdShape" presStyleLbl="node1" presStyleIdx="0" presStyleCnt="4"/>
      <dgm:spPr/>
    </dgm:pt>
    <dgm:pt modelId="{0D9FB985-B94A-A446-897B-EFB5C1D243D3}" type="pres">
      <dgm:prSet presAssocID="{C30444D8-D229-2F41-854E-07B892131D4D}" presName="nodeTx" presStyleLbl="node1" presStyleIdx="0" presStyleCnt="4">
        <dgm:presLayoutVars>
          <dgm:bulletEnabled val="1"/>
        </dgm:presLayoutVars>
      </dgm:prSet>
      <dgm:spPr/>
    </dgm:pt>
    <dgm:pt modelId="{A2AB09D4-E038-DE45-B250-452BB546549C}" type="pres">
      <dgm:prSet presAssocID="{C30444D8-D229-2F41-854E-07B892131D4D}" presName="invisiNode" presStyleLbl="node1" presStyleIdx="0" presStyleCnt="4"/>
      <dgm:spPr/>
    </dgm:pt>
    <dgm:pt modelId="{3AD10C97-70E3-2240-8ACD-4637BDDDEB13}" type="pres">
      <dgm:prSet presAssocID="{C30444D8-D229-2F41-854E-07B892131D4D}" presName="imagNode"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4647" t="-33212" r="-80693" b="-39564"/>
          </a:stretch>
        </a:blipFill>
      </dgm:spPr>
    </dgm:pt>
    <dgm:pt modelId="{162A309A-E528-B94F-B8F2-9BEE0648FCA3}" type="pres">
      <dgm:prSet presAssocID="{A476A94E-105A-7045-96DF-AED6DE51116A}" presName="sibTrans" presStyleLbl="sibTrans2D1" presStyleIdx="0" presStyleCnt="0"/>
      <dgm:spPr/>
    </dgm:pt>
    <dgm:pt modelId="{858DCE57-A896-DA45-9E50-C1865F1D8A5B}" type="pres">
      <dgm:prSet presAssocID="{7038E485-30D2-CD4A-A564-14E1463FB66D}" presName="compNode" presStyleCnt="0"/>
      <dgm:spPr/>
    </dgm:pt>
    <dgm:pt modelId="{CF469953-7209-1A47-BF3D-84884946EFEF}" type="pres">
      <dgm:prSet presAssocID="{7038E485-30D2-CD4A-A564-14E1463FB66D}" presName="bkgdShape" presStyleLbl="node1" presStyleIdx="1" presStyleCnt="4"/>
      <dgm:spPr/>
    </dgm:pt>
    <dgm:pt modelId="{8467CF17-139A-DA44-96C5-93677106C0D5}" type="pres">
      <dgm:prSet presAssocID="{7038E485-30D2-CD4A-A564-14E1463FB66D}" presName="nodeTx" presStyleLbl="node1" presStyleIdx="1" presStyleCnt="4">
        <dgm:presLayoutVars>
          <dgm:bulletEnabled val="1"/>
        </dgm:presLayoutVars>
      </dgm:prSet>
      <dgm:spPr/>
    </dgm:pt>
    <dgm:pt modelId="{7943C3CB-0379-FD40-B90F-59D7B1F920B1}" type="pres">
      <dgm:prSet presAssocID="{7038E485-30D2-CD4A-A564-14E1463FB66D}" presName="invisiNode" presStyleLbl="node1" presStyleIdx="1" presStyleCnt="4"/>
      <dgm:spPr/>
    </dgm:pt>
    <dgm:pt modelId="{FCD332A5-7389-0E49-8D4C-1A21F6239A29}" type="pres">
      <dgm:prSet presAssocID="{7038E485-30D2-CD4A-A564-14E1463FB66D}" presName="imagNode" presStyleLbl="fgImgPlace1" presStyleIdx="1" presStyleCnt="4"/>
      <dgm:spPr>
        <a:blipFill>
          <a:blip xmlns:r="http://schemas.openxmlformats.org/officeDocument/2006/relationships" r:embed="rId2"/>
          <a:srcRect/>
          <a:stretch>
            <a:fillRect l="-3000" r="-3000"/>
          </a:stretch>
        </a:blipFill>
      </dgm:spPr>
    </dgm:pt>
    <dgm:pt modelId="{D218EF31-DC71-C14B-877C-9177573F8411}" type="pres">
      <dgm:prSet presAssocID="{4B7270FC-6018-1A4B-8A54-8D4F2AB39950}" presName="sibTrans" presStyleLbl="sibTrans2D1" presStyleIdx="0" presStyleCnt="0"/>
      <dgm:spPr/>
    </dgm:pt>
    <dgm:pt modelId="{17B3B9B8-2964-664F-B589-86E37652B85F}" type="pres">
      <dgm:prSet presAssocID="{BEC9B1DC-7827-9743-BF18-C9E335313039}" presName="compNode" presStyleCnt="0"/>
      <dgm:spPr/>
    </dgm:pt>
    <dgm:pt modelId="{9CA7660B-7F8F-8143-AFAC-897AE62D45F7}" type="pres">
      <dgm:prSet presAssocID="{BEC9B1DC-7827-9743-BF18-C9E335313039}" presName="bkgdShape" presStyleLbl="node1" presStyleIdx="2" presStyleCnt="4"/>
      <dgm:spPr/>
    </dgm:pt>
    <dgm:pt modelId="{E2815160-02FD-D045-BD82-A6AD800BB531}" type="pres">
      <dgm:prSet presAssocID="{BEC9B1DC-7827-9743-BF18-C9E335313039}" presName="nodeTx" presStyleLbl="node1" presStyleIdx="2" presStyleCnt="4">
        <dgm:presLayoutVars>
          <dgm:bulletEnabled val="1"/>
        </dgm:presLayoutVars>
      </dgm:prSet>
      <dgm:spPr/>
    </dgm:pt>
    <dgm:pt modelId="{AF2BFB15-2C3A-C44E-8EE8-555F5B5EBE6D}" type="pres">
      <dgm:prSet presAssocID="{BEC9B1DC-7827-9743-BF18-C9E335313039}" presName="invisiNode" presStyleLbl="node1" presStyleIdx="2" presStyleCnt="4"/>
      <dgm:spPr/>
    </dgm:pt>
    <dgm:pt modelId="{EFF7FC8B-7BC7-694B-8517-9BCCEED8C907}" type="pres">
      <dgm:prSet presAssocID="{BEC9B1DC-7827-9743-BF18-C9E335313039}" presName="imagNode" presStyleLbl="fgImgPlace1" presStyleIdx="2" presStyleCnt="4"/>
      <dgm:spPr>
        <a:blipFill>
          <a:blip xmlns:r="http://schemas.openxmlformats.org/officeDocument/2006/relationships" r:embed="rId3"/>
          <a:srcRect/>
          <a:stretch>
            <a:fillRect/>
          </a:stretch>
        </a:blipFill>
      </dgm:spPr>
    </dgm:pt>
    <dgm:pt modelId="{CEB4FFDA-FB3B-0F4F-88FB-FD5F29323C23}" type="pres">
      <dgm:prSet presAssocID="{B9E10EBC-3EDD-6845-A9BF-09BB479D92E1}" presName="sibTrans" presStyleLbl="sibTrans2D1" presStyleIdx="0" presStyleCnt="0"/>
      <dgm:spPr/>
    </dgm:pt>
    <dgm:pt modelId="{D8342C5E-9C34-A74C-9CE0-8C2B9D133040}" type="pres">
      <dgm:prSet presAssocID="{2375FB51-ED0A-2C4A-958B-6A607566BB11}" presName="compNode" presStyleCnt="0"/>
      <dgm:spPr/>
    </dgm:pt>
    <dgm:pt modelId="{64DFCF74-4C9C-D544-A58B-A588C5FB08AD}" type="pres">
      <dgm:prSet presAssocID="{2375FB51-ED0A-2C4A-958B-6A607566BB11}" presName="bkgdShape" presStyleLbl="node1" presStyleIdx="3" presStyleCnt="4"/>
      <dgm:spPr/>
    </dgm:pt>
    <dgm:pt modelId="{21FDFC60-9EB0-064D-8648-735713247D45}" type="pres">
      <dgm:prSet presAssocID="{2375FB51-ED0A-2C4A-958B-6A607566BB11}" presName="nodeTx" presStyleLbl="node1" presStyleIdx="3" presStyleCnt="4">
        <dgm:presLayoutVars>
          <dgm:bulletEnabled val="1"/>
        </dgm:presLayoutVars>
      </dgm:prSet>
      <dgm:spPr/>
    </dgm:pt>
    <dgm:pt modelId="{949F1B26-68D4-8644-B980-757239911EFA}" type="pres">
      <dgm:prSet presAssocID="{2375FB51-ED0A-2C4A-958B-6A607566BB11}" presName="invisiNode" presStyleLbl="node1" presStyleIdx="3" presStyleCnt="4"/>
      <dgm:spPr/>
    </dgm:pt>
    <dgm:pt modelId="{D352A749-2CB6-0247-AB99-98AF27B1C5BF}" type="pres">
      <dgm:prSet presAssocID="{2375FB51-ED0A-2C4A-958B-6A607566BB11}" presName="imagNode" presStyleLbl="fgImgPlace1" presStyleIdx="3" presStyleCnt="4"/>
      <dgm:spPr>
        <a:blipFill>
          <a:blip xmlns:r="http://schemas.openxmlformats.org/officeDocument/2006/relationships" r:embed="rId4"/>
          <a:srcRect/>
          <a:stretch>
            <a:fillRect l="-3000" r="-3000"/>
          </a:stretch>
        </a:blipFill>
      </dgm:spPr>
    </dgm:pt>
  </dgm:ptLst>
  <dgm:cxnLst>
    <dgm:cxn modelId="{C424463C-5453-5A4F-BBFA-37B04AA93DFF}" type="presOf" srcId="{B9E10EBC-3EDD-6845-A9BF-09BB479D92E1}" destId="{CEB4FFDA-FB3B-0F4F-88FB-FD5F29323C23}" srcOrd="0" destOrd="0" presId="urn:microsoft.com/office/officeart/2005/8/layout/hList7"/>
    <dgm:cxn modelId="{94BF9B5B-E743-BA4F-A933-F9AB955EBCAE}" type="presOf" srcId="{2375FB51-ED0A-2C4A-958B-6A607566BB11}" destId="{64DFCF74-4C9C-D544-A58B-A588C5FB08AD}" srcOrd="0" destOrd="0" presId="urn:microsoft.com/office/officeart/2005/8/layout/hList7"/>
    <dgm:cxn modelId="{F75F475C-6B29-6944-A357-123B72E917C2}" type="presOf" srcId="{D7A1C780-3DE6-3443-ADEC-59258ABD0926}" destId="{708A0F5E-9A77-134A-855D-247BF58B3E32}" srcOrd="0" destOrd="0" presId="urn:microsoft.com/office/officeart/2005/8/layout/hList7"/>
    <dgm:cxn modelId="{80C3E06C-84A1-1F4F-B4E4-9510F78674E8}" type="presOf" srcId="{C30444D8-D229-2F41-854E-07B892131D4D}" destId="{0D9FB985-B94A-A446-897B-EFB5C1D243D3}" srcOrd="1" destOrd="0" presId="urn:microsoft.com/office/officeart/2005/8/layout/hList7"/>
    <dgm:cxn modelId="{1FDAE387-6C14-4F4B-A5E7-542CE05F6DCB}" type="presOf" srcId="{BEC9B1DC-7827-9743-BF18-C9E335313039}" destId="{9CA7660B-7F8F-8143-AFAC-897AE62D45F7}" srcOrd="0" destOrd="0" presId="urn:microsoft.com/office/officeart/2005/8/layout/hList7"/>
    <dgm:cxn modelId="{46AFE18E-F50A-C640-B6D2-0314768EA5F7}" type="presOf" srcId="{7038E485-30D2-CD4A-A564-14E1463FB66D}" destId="{8467CF17-139A-DA44-96C5-93677106C0D5}" srcOrd="1" destOrd="0" presId="urn:microsoft.com/office/officeart/2005/8/layout/hList7"/>
    <dgm:cxn modelId="{5902E6B6-6434-2C48-93AC-49216DC0CB5A}" type="presOf" srcId="{2375FB51-ED0A-2C4A-958B-6A607566BB11}" destId="{21FDFC60-9EB0-064D-8648-735713247D45}" srcOrd="1" destOrd="0" presId="urn:microsoft.com/office/officeart/2005/8/layout/hList7"/>
    <dgm:cxn modelId="{837AC1BD-A762-2D40-896D-DC67E77147FC}" type="presOf" srcId="{A476A94E-105A-7045-96DF-AED6DE51116A}" destId="{162A309A-E528-B94F-B8F2-9BEE0648FCA3}" srcOrd="0" destOrd="0" presId="urn:microsoft.com/office/officeart/2005/8/layout/hList7"/>
    <dgm:cxn modelId="{EBD1DDC0-2F49-664D-81BA-D23E84815572}" type="presOf" srcId="{BEC9B1DC-7827-9743-BF18-C9E335313039}" destId="{E2815160-02FD-D045-BD82-A6AD800BB531}" srcOrd="1" destOrd="0" presId="urn:microsoft.com/office/officeart/2005/8/layout/hList7"/>
    <dgm:cxn modelId="{948E6BCE-0A43-6F41-A65A-2FF43AFE6157}" srcId="{D7A1C780-3DE6-3443-ADEC-59258ABD0926}" destId="{2375FB51-ED0A-2C4A-958B-6A607566BB11}" srcOrd="3" destOrd="0" parTransId="{CF37F969-4455-194F-8452-3527A97A7F2B}" sibTransId="{64CDEECE-405B-2A48-924A-805B4337E5DD}"/>
    <dgm:cxn modelId="{058D5AE2-D17B-6646-AEA5-F1C594475CF4}" srcId="{D7A1C780-3DE6-3443-ADEC-59258ABD0926}" destId="{7038E485-30D2-CD4A-A564-14E1463FB66D}" srcOrd="1" destOrd="0" parTransId="{8326E0F0-4D4F-C14D-BC94-37F0CBC214BA}" sibTransId="{4B7270FC-6018-1A4B-8A54-8D4F2AB39950}"/>
    <dgm:cxn modelId="{2D5B18E8-79E5-CC48-BBF6-202B8192B4ED}" type="presOf" srcId="{C30444D8-D229-2F41-854E-07B892131D4D}" destId="{61B27E82-56DD-C047-90B6-283AC1D71F1B}" srcOrd="0" destOrd="0" presId="urn:microsoft.com/office/officeart/2005/8/layout/hList7"/>
    <dgm:cxn modelId="{225D4AF0-038E-9A43-9993-1C1ADD63C17F}" type="presOf" srcId="{4B7270FC-6018-1A4B-8A54-8D4F2AB39950}" destId="{D218EF31-DC71-C14B-877C-9177573F8411}" srcOrd="0" destOrd="0" presId="urn:microsoft.com/office/officeart/2005/8/layout/hList7"/>
    <dgm:cxn modelId="{907DEEFA-A933-4549-86DF-24EEC3E0B609}" srcId="{D7A1C780-3DE6-3443-ADEC-59258ABD0926}" destId="{C30444D8-D229-2F41-854E-07B892131D4D}" srcOrd="0" destOrd="0" parTransId="{703DB475-95B9-9C49-9831-4AC10476044D}" sibTransId="{A476A94E-105A-7045-96DF-AED6DE51116A}"/>
    <dgm:cxn modelId="{C7DB5CFB-4256-594C-9B4B-663AE17ABC85}" srcId="{D7A1C780-3DE6-3443-ADEC-59258ABD0926}" destId="{BEC9B1DC-7827-9743-BF18-C9E335313039}" srcOrd="2" destOrd="0" parTransId="{1AFF6BA2-B88E-2641-A69B-3A681E47F13B}" sibTransId="{B9E10EBC-3EDD-6845-A9BF-09BB479D92E1}"/>
    <dgm:cxn modelId="{B25FCAFE-2949-3E44-8CB6-85A7293559F3}" type="presOf" srcId="{7038E485-30D2-CD4A-A564-14E1463FB66D}" destId="{CF469953-7209-1A47-BF3D-84884946EFEF}" srcOrd="0" destOrd="0" presId="urn:microsoft.com/office/officeart/2005/8/layout/hList7"/>
    <dgm:cxn modelId="{57DA70A6-63BE-6E49-BF94-BAF5CD161E17}" type="presParOf" srcId="{708A0F5E-9A77-134A-855D-247BF58B3E32}" destId="{9B344158-C149-7E4F-886E-635AD2247E08}" srcOrd="0" destOrd="0" presId="urn:microsoft.com/office/officeart/2005/8/layout/hList7"/>
    <dgm:cxn modelId="{D61198E0-2154-9144-9D34-D36EAF222894}" type="presParOf" srcId="{708A0F5E-9A77-134A-855D-247BF58B3E32}" destId="{42A6D711-BD67-674A-B491-57C1441DFC12}" srcOrd="1" destOrd="0" presId="urn:microsoft.com/office/officeart/2005/8/layout/hList7"/>
    <dgm:cxn modelId="{A07AA54C-8194-BE4B-8537-D9BEABD2C47C}" type="presParOf" srcId="{42A6D711-BD67-674A-B491-57C1441DFC12}" destId="{B3EE27FD-4BCD-FB45-950E-88E9395C2D3B}" srcOrd="0" destOrd="0" presId="urn:microsoft.com/office/officeart/2005/8/layout/hList7"/>
    <dgm:cxn modelId="{442DFDDA-8862-D046-82D0-65ABBF5C1F86}" type="presParOf" srcId="{B3EE27FD-4BCD-FB45-950E-88E9395C2D3B}" destId="{61B27E82-56DD-C047-90B6-283AC1D71F1B}" srcOrd="0" destOrd="0" presId="urn:microsoft.com/office/officeart/2005/8/layout/hList7"/>
    <dgm:cxn modelId="{495B72F3-FF39-4240-B9A4-1CBDED80619C}" type="presParOf" srcId="{B3EE27FD-4BCD-FB45-950E-88E9395C2D3B}" destId="{0D9FB985-B94A-A446-897B-EFB5C1D243D3}" srcOrd="1" destOrd="0" presId="urn:microsoft.com/office/officeart/2005/8/layout/hList7"/>
    <dgm:cxn modelId="{A9114E6B-9818-1E47-AAD6-3B075F557A79}" type="presParOf" srcId="{B3EE27FD-4BCD-FB45-950E-88E9395C2D3B}" destId="{A2AB09D4-E038-DE45-B250-452BB546549C}" srcOrd="2" destOrd="0" presId="urn:microsoft.com/office/officeart/2005/8/layout/hList7"/>
    <dgm:cxn modelId="{BC07BB0F-F2F9-A442-9DFD-E6B4D0512C77}" type="presParOf" srcId="{B3EE27FD-4BCD-FB45-950E-88E9395C2D3B}" destId="{3AD10C97-70E3-2240-8ACD-4637BDDDEB13}" srcOrd="3" destOrd="0" presId="urn:microsoft.com/office/officeart/2005/8/layout/hList7"/>
    <dgm:cxn modelId="{58E255F5-FED9-6649-ACB3-E34594B15EF8}" type="presParOf" srcId="{42A6D711-BD67-674A-B491-57C1441DFC12}" destId="{162A309A-E528-B94F-B8F2-9BEE0648FCA3}" srcOrd="1" destOrd="0" presId="urn:microsoft.com/office/officeart/2005/8/layout/hList7"/>
    <dgm:cxn modelId="{8125909A-5308-E142-B1F2-181474EAFFA1}" type="presParOf" srcId="{42A6D711-BD67-674A-B491-57C1441DFC12}" destId="{858DCE57-A896-DA45-9E50-C1865F1D8A5B}" srcOrd="2" destOrd="0" presId="urn:microsoft.com/office/officeart/2005/8/layout/hList7"/>
    <dgm:cxn modelId="{5CE414E6-AEC0-CD4F-A1F8-0163AFD1DD31}" type="presParOf" srcId="{858DCE57-A896-DA45-9E50-C1865F1D8A5B}" destId="{CF469953-7209-1A47-BF3D-84884946EFEF}" srcOrd="0" destOrd="0" presId="urn:microsoft.com/office/officeart/2005/8/layout/hList7"/>
    <dgm:cxn modelId="{213991C1-EB00-954A-8C32-D9EDD85D89D3}" type="presParOf" srcId="{858DCE57-A896-DA45-9E50-C1865F1D8A5B}" destId="{8467CF17-139A-DA44-96C5-93677106C0D5}" srcOrd="1" destOrd="0" presId="urn:microsoft.com/office/officeart/2005/8/layout/hList7"/>
    <dgm:cxn modelId="{D6F5120D-60B5-0B40-9D4F-5EEDF0FD1FB0}" type="presParOf" srcId="{858DCE57-A896-DA45-9E50-C1865F1D8A5B}" destId="{7943C3CB-0379-FD40-B90F-59D7B1F920B1}" srcOrd="2" destOrd="0" presId="urn:microsoft.com/office/officeart/2005/8/layout/hList7"/>
    <dgm:cxn modelId="{C9133E0F-631D-C243-86E9-1115CB6F8197}" type="presParOf" srcId="{858DCE57-A896-DA45-9E50-C1865F1D8A5B}" destId="{FCD332A5-7389-0E49-8D4C-1A21F6239A29}" srcOrd="3" destOrd="0" presId="urn:microsoft.com/office/officeart/2005/8/layout/hList7"/>
    <dgm:cxn modelId="{1B5CE457-943A-5346-9F7C-1F914DAAF1C9}" type="presParOf" srcId="{42A6D711-BD67-674A-B491-57C1441DFC12}" destId="{D218EF31-DC71-C14B-877C-9177573F8411}" srcOrd="3" destOrd="0" presId="urn:microsoft.com/office/officeart/2005/8/layout/hList7"/>
    <dgm:cxn modelId="{9B4D9796-EE4A-6A48-AA1C-75B1680172A1}" type="presParOf" srcId="{42A6D711-BD67-674A-B491-57C1441DFC12}" destId="{17B3B9B8-2964-664F-B589-86E37652B85F}" srcOrd="4" destOrd="0" presId="urn:microsoft.com/office/officeart/2005/8/layout/hList7"/>
    <dgm:cxn modelId="{C18DC4FE-560D-7A4A-A297-A6762EC64925}" type="presParOf" srcId="{17B3B9B8-2964-664F-B589-86E37652B85F}" destId="{9CA7660B-7F8F-8143-AFAC-897AE62D45F7}" srcOrd="0" destOrd="0" presId="urn:microsoft.com/office/officeart/2005/8/layout/hList7"/>
    <dgm:cxn modelId="{504E6EF0-3A73-F84A-A430-FDF9233E0C65}" type="presParOf" srcId="{17B3B9B8-2964-664F-B589-86E37652B85F}" destId="{E2815160-02FD-D045-BD82-A6AD800BB531}" srcOrd="1" destOrd="0" presId="urn:microsoft.com/office/officeart/2005/8/layout/hList7"/>
    <dgm:cxn modelId="{46180733-DDF5-5C46-A9A6-562BFAA9FED1}" type="presParOf" srcId="{17B3B9B8-2964-664F-B589-86E37652B85F}" destId="{AF2BFB15-2C3A-C44E-8EE8-555F5B5EBE6D}" srcOrd="2" destOrd="0" presId="urn:microsoft.com/office/officeart/2005/8/layout/hList7"/>
    <dgm:cxn modelId="{05FDAE7F-2E5E-764D-B9F0-2C7C25DC1AD4}" type="presParOf" srcId="{17B3B9B8-2964-664F-B589-86E37652B85F}" destId="{EFF7FC8B-7BC7-694B-8517-9BCCEED8C907}" srcOrd="3" destOrd="0" presId="urn:microsoft.com/office/officeart/2005/8/layout/hList7"/>
    <dgm:cxn modelId="{02DBB856-C72E-D042-8746-1C7AB6003049}" type="presParOf" srcId="{42A6D711-BD67-674A-B491-57C1441DFC12}" destId="{CEB4FFDA-FB3B-0F4F-88FB-FD5F29323C23}" srcOrd="5" destOrd="0" presId="urn:microsoft.com/office/officeart/2005/8/layout/hList7"/>
    <dgm:cxn modelId="{D59D6675-BF9E-F14C-86EA-2A4752C97F6A}" type="presParOf" srcId="{42A6D711-BD67-674A-B491-57C1441DFC12}" destId="{D8342C5E-9C34-A74C-9CE0-8C2B9D133040}" srcOrd="6" destOrd="0" presId="urn:microsoft.com/office/officeart/2005/8/layout/hList7"/>
    <dgm:cxn modelId="{34C5A329-9A19-0C42-A3B7-5999B8E3E2C8}" type="presParOf" srcId="{D8342C5E-9C34-A74C-9CE0-8C2B9D133040}" destId="{64DFCF74-4C9C-D544-A58B-A588C5FB08AD}" srcOrd="0" destOrd="0" presId="urn:microsoft.com/office/officeart/2005/8/layout/hList7"/>
    <dgm:cxn modelId="{56FE6493-6906-1C4A-A263-81313F726395}" type="presParOf" srcId="{D8342C5E-9C34-A74C-9CE0-8C2B9D133040}" destId="{21FDFC60-9EB0-064D-8648-735713247D45}" srcOrd="1" destOrd="0" presId="urn:microsoft.com/office/officeart/2005/8/layout/hList7"/>
    <dgm:cxn modelId="{FDC268CD-B494-6A49-9F42-71635C36B9E7}" type="presParOf" srcId="{D8342C5E-9C34-A74C-9CE0-8C2B9D133040}" destId="{949F1B26-68D4-8644-B980-757239911EFA}" srcOrd="2" destOrd="0" presId="urn:microsoft.com/office/officeart/2005/8/layout/hList7"/>
    <dgm:cxn modelId="{A8EDB921-74FB-4044-AF8B-8FCF332EFCD4}" type="presParOf" srcId="{D8342C5E-9C34-A74C-9CE0-8C2B9D133040}" destId="{D352A749-2CB6-0247-AB99-98AF27B1C5B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7E82-56DD-C047-90B6-283AC1D71F1B}">
      <dsp:nvSpPr>
        <dsp:cNvPr id="0" name=""/>
        <dsp:cNvSpPr/>
      </dsp:nvSpPr>
      <dsp:spPr>
        <a:xfrm>
          <a:off x="2689" y="0"/>
          <a:ext cx="2819338" cy="4778198"/>
        </a:xfrm>
        <a:prstGeom prst="roundRect">
          <a:avLst>
            <a:gd name="adj" fmla="val 10000"/>
          </a:avLst>
        </a:prstGeom>
        <a:solidFill>
          <a:schemeClr val="accent2">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NL" sz="2400" kern="1200">
              <a:latin typeface="+mj-lt"/>
            </a:rPr>
            <a:t>Reflect on our shared public values</a:t>
          </a:r>
        </a:p>
      </dsp:txBody>
      <dsp:txXfrm>
        <a:off x="2689" y="1911279"/>
        <a:ext cx="2819338" cy="1911279"/>
      </dsp:txXfrm>
    </dsp:sp>
    <dsp:sp modelId="{3AD10C97-70E3-2240-8ACD-4637BDDDEB13}">
      <dsp:nvSpPr>
        <dsp:cNvPr id="0" name=""/>
        <dsp:cNvSpPr/>
      </dsp:nvSpPr>
      <dsp:spPr>
        <a:xfrm>
          <a:off x="616788" y="286691"/>
          <a:ext cx="1591140" cy="1591140"/>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4647" t="-33212" r="-80693" b="-39564"/>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CF469953-7209-1A47-BF3D-84884946EFEF}">
      <dsp:nvSpPr>
        <dsp:cNvPr id="0" name=""/>
        <dsp:cNvSpPr/>
      </dsp:nvSpPr>
      <dsp:spPr>
        <a:xfrm>
          <a:off x="2906607" y="0"/>
          <a:ext cx="2819338" cy="4778198"/>
        </a:xfrm>
        <a:prstGeom prst="roundRect">
          <a:avLst>
            <a:gd name="adj" fmla="val 10000"/>
          </a:avLst>
        </a:prstGeom>
        <a:solidFill>
          <a:schemeClr val="accent3">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NL" sz="2400" kern="1200" dirty="0">
              <a:latin typeface="+mj-lt"/>
            </a:rPr>
            <a:t>Play unfamiliar roles</a:t>
          </a:r>
        </a:p>
      </dsp:txBody>
      <dsp:txXfrm>
        <a:off x="2906607" y="1911279"/>
        <a:ext cx="2819338" cy="1911279"/>
      </dsp:txXfrm>
    </dsp:sp>
    <dsp:sp modelId="{FCD332A5-7389-0E49-8D4C-1A21F6239A29}">
      <dsp:nvSpPr>
        <dsp:cNvPr id="0" name=""/>
        <dsp:cNvSpPr/>
      </dsp:nvSpPr>
      <dsp:spPr>
        <a:xfrm>
          <a:off x="3520706" y="286691"/>
          <a:ext cx="1591140" cy="1591140"/>
        </a:xfrm>
        <a:prstGeom prst="ellipse">
          <a:avLst/>
        </a:prstGeom>
        <a:blipFill>
          <a:blip xmlns:r="http://schemas.openxmlformats.org/officeDocument/2006/relationships" r:embed="rId2"/>
          <a:srcRect/>
          <a:stretch>
            <a:fillRect l="-3000" r="-3000"/>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9CA7660B-7F8F-8143-AFAC-897AE62D45F7}">
      <dsp:nvSpPr>
        <dsp:cNvPr id="0" name=""/>
        <dsp:cNvSpPr/>
      </dsp:nvSpPr>
      <dsp:spPr>
        <a:xfrm>
          <a:off x="5810526" y="0"/>
          <a:ext cx="2819338" cy="4778198"/>
        </a:xfrm>
        <a:prstGeom prst="roundRect">
          <a:avLst>
            <a:gd name="adj" fmla="val 10000"/>
          </a:avLst>
        </a:prstGeom>
        <a:solidFill>
          <a:schemeClr val="accent4">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NL" sz="2400" kern="1200">
              <a:latin typeface="+mj-lt"/>
            </a:rPr>
            <a:t>Make new XR experiences </a:t>
          </a:r>
        </a:p>
      </dsp:txBody>
      <dsp:txXfrm>
        <a:off x="5810526" y="1911279"/>
        <a:ext cx="2819338" cy="1911279"/>
      </dsp:txXfrm>
    </dsp:sp>
    <dsp:sp modelId="{EFF7FC8B-7BC7-694B-8517-9BCCEED8C907}">
      <dsp:nvSpPr>
        <dsp:cNvPr id="0" name=""/>
        <dsp:cNvSpPr/>
      </dsp:nvSpPr>
      <dsp:spPr>
        <a:xfrm>
          <a:off x="6424624" y="286691"/>
          <a:ext cx="1591140" cy="1591140"/>
        </a:xfrm>
        <a:prstGeom prst="ellipse">
          <a:avLst/>
        </a:prstGeom>
        <a:blipFill>
          <a:blip xmlns:r="http://schemas.openxmlformats.org/officeDocument/2006/relationships" r:embed="rId3"/>
          <a:srcRect/>
          <a:stretch>
            <a:fillRect/>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64DFCF74-4C9C-D544-A58B-A588C5FB08AD}">
      <dsp:nvSpPr>
        <dsp:cNvPr id="0" name=""/>
        <dsp:cNvSpPr/>
      </dsp:nvSpPr>
      <dsp:spPr>
        <a:xfrm>
          <a:off x="8714444" y="0"/>
          <a:ext cx="2819338" cy="4778198"/>
        </a:xfrm>
        <a:prstGeom prst="roundRect">
          <a:avLst>
            <a:gd name="adj" fmla="val 10000"/>
          </a:avLst>
        </a:prstGeom>
        <a:solidFill>
          <a:schemeClr val="accent5">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NL" sz="2400" kern="1200">
              <a:latin typeface="+mj-lt"/>
            </a:rPr>
            <a:t>Ask and (try to) answer hard questions</a:t>
          </a:r>
        </a:p>
      </dsp:txBody>
      <dsp:txXfrm>
        <a:off x="8714444" y="1911279"/>
        <a:ext cx="2819338" cy="1911279"/>
      </dsp:txXfrm>
    </dsp:sp>
    <dsp:sp modelId="{D352A749-2CB6-0247-AB99-98AF27B1C5BF}">
      <dsp:nvSpPr>
        <dsp:cNvPr id="0" name=""/>
        <dsp:cNvSpPr/>
      </dsp:nvSpPr>
      <dsp:spPr>
        <a:xfrm>
          <a:off x="9328543" y="286691"/>
          <a:ext cx="1591140" cy="1591140"/>
        </a:xfrm>
        <a:prstGeom prst="ellipse">
          <a:avLst/>
        </a:prstGeom>
        <a:blipFill>
          <a:blip xmlns:r="http://schemas.openxmlformats.org/officeDocument/2006/relationships" r:embed="rId4"/>
          <a:srcRect/>
          <a:stretch>
            <a:fillRect l="-3000" r="-3000"/>
          </a:stretch>
        </a:blipFill>
        <a:ln w="12700" cap="flat" cmpd="sng" algn="ctr">
          <a:prstDash val="solid"/>
          <a:miter lim="800000"/>
        </a:ln>
        <a:effectLst/>
      </dsp:spPr>
      <dsp:style>
        <a:lnRef idx="2">
          <a:scrgbClr r="0" g="0" b="0"/>
        </a:lnRef>
        <a:fillRef idx="1">
          <a:scrgbClr r="0" g="0" b="0"/>
        </a:fillRef>
        <a:effectRef idx="0">
          <a:scrgbClr r="0" g="0" b="0"/>
        </a:effectRef>
        <a:fontRef idx="minor"/>
      </dsp:style>
    </dsp:sp>
    <dsp:sp modelId="{9B344158-C149-7E4F-886E-635AD2247E08}">
      <dsp:nvSpPr>
        <dsp:cNvPr id="0" name=""/>
        <dsp:cNvSpPr/>
      </dsp:nvSpPr>
      <dsp:spPr>
        <a:xfrm flipH="1">
          <a:off x="632337" y="3442086"/>
          <a:ext cx="1592669" cy="1167703"/>
        </a:xfrm>
        <a:prstGeom prst="cloud">
          <a:avLst/>
        </a:prstGeom>
        <a:solidFill>
          <a:schemeClr val="accent2">
            <a:tint val="4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NL" sz="1800" b="0" strike="noStrike" spc="-1">
                <a:solidFill>
                  <a:schemeClr val="dk1"/>
                </a:solidFill>
                <a:latin typeface="Calibri"/>
              </a:rPr>
              <a:t>Click to move the slide</a:t>
            </a:r>
          </a:p>
        </p:txBody>
      </p:sp>
      <p:sp>
        <p:nvSpPr>
          <p:cNvPr id="3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Calibri"/>
              </a:rPr>
              <a:t>Click to edit the notes format</a:t>
            </a:r>
          </a:p>
        </p:txBody>
      </p:sp>
      <p:sp>
        <p:nvSpPr>
          <p:cNvPr id="35"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36" name="PlaceHolder 4"/>
          <p:cNvSpPr>
            <a:spLocks noGrp="1"/>
          </p:cNvSpPr>
          <p:nvPr>
            <p:ph type="dt" idx="4"/>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37" name="PlaceHolder 5"/>
          <p:cNvSpPr>
            <a:spLocks noGrp="1"/>
          </p:cNvSpPr>
          <p:nvPr>
            <p:ph type="ftr" idx="5"/>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38" name="PlaceHolder 6"/>
          <p:cNvSpPr>
            <a:spLocks noGrp="1"/>
          </p:cNvSpPr>
          <p:nvPr>
            <p:ph type="sldNum" idx="6"/>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772FA8E7-C150-4E6E-987A-C5F75D150B79}"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5C35-E5CF-C033-2E39-CCF3FAFC3ACC}"/>
            </a:ext>
          </a:extLst>
        </p:cNvPr>
        <p:cNvGrpSpPr/>
        <p:nvPr/>
      </p:nvGrpSpPr>
      <p:grpSpPr>
        <a:xfrm>
          <a:off x="0" y="0"/>
          <a:ext cx="0" cy="0"/>
          <a:chOff x="0" y="0"/>
          <a:chExt cx="0" cy="0"/>
        </a:xfrm>
      </p:grpSpPr>
      <p:sp>
        <p:nvSpPr>
          <p:cNvPr id="119" name="PlaceHolder 1">
            <a:extLst>
              <a:ext uri="{FF2B5EF4-FFF2-40B4-BE49-F238E27FC236}">
                <a16:creationId xmlns:a16="http://schemas.microsoft.com/office/drawing/2014/main" id="{61C28053-AD38-B606-24D0-66F7B1FCA9D7}"/>
              </a:ext>
            </a:extLst>
          </p:cNvPr>
          <p:cNvSpPr>
            <a:spLocks noGrp="1" noRot="1" noChangeAspect="1"/>
          </p:cNvSpPr>
          <p:nvPr>
            <p:ph type="sldImg"/>
          </p:nvPr>
        </p:nvSpPr>
        <p:spPr>
          <a:xfrm>
            <a:off x="685800" y="1143000"/>
            <a:ext cx="5486400" cy="3086100"/>
          </a:xfrm>
          <a:prstGeom prst="rect">
            <a:avLst/>
          </a:prstGeom>
          <a:ln w="0">
            <a:noFill/>
          </a:ln>
        </p:spPr>
      </p:sp>
      <p:sp>
        <p:nvSpPr>
          <p:cNvPr id="120" name="PlaceHolder 2">
            <a:extLst>
              <a:ext uri="{FF2B5EF4-FFF2-40B4-BE49-F238E27FC236}">
                <a16:creationId xmlns:a16="http://schemas.microsoft.com/office/drawing/2014/main" id="{6F8A2E71-F2A0-D633-14C9-3094C150786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dirty="0">
              <a:solidFill>
                <a:srgbClr val="000000"/>
              </a:solidFill>
              <a:latin typeface="Calibri"/>
            </a:endParaRPr>
          </a:p>
        </p:txBody>
      </p:sp>
      <p:sp>
        <p:nvSpPr>
          <p:cNvPr id="121" name="PlaceHolder 3">
            <a:extLst>
              <a:ext uri="{FF2B5EF4-FFF2-40B4-BE49-F238E27FC236}">
                <a16:creationId xmlns:a16="http://schemas.microsoft.com/office/drawing/2014/main" id="{2B5A4C6A-557E-3BA0-FFD9-4C1574B219B0}"/>
              </a:ext>
            </a:extLst>
          </p:cNvPr>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05DC93EF-441F-4D2D-A848-B3BEBA61367A}" type="slidenum">
              <a:rPr lang="en-NL" sz="1200" b="0" strike="noStrike" spc="-1">
                <a:solidFill>
                  <a:srgbClr val="000000"/>
                </a:solidFill>
                <a:latin typeface="Calibri"/>
              </a:rPr>
              <a:t>1</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28449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noRot="1" noChangeAspect="1"/>
          </p:cNvSpPr>
          <p:nvPr>
            <p:ph type="sldImg"/>
          </p:nvPr>
        </p:nvSpPr>
        <p:spPr>
          <a:xfrm>
            <a:off x="685800" y="1143000"/>
            <a:ext cx="5486400" cy="3086100"/>
          </a:xfrm>
          <a:prstGeom prst="rect">
            <a:avLst/>
          </a:prstGeom>
          <a:ln w="0">
            <a:noFill/>
          </a:ln>
        </p:spPr>
      </p:sp>
      <p:sp>
        <p:nvSpPr>
          <p:cNvPr id="12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dirty="0">
                <a:solidFill>
                  <a:srgbClr val="000000"/>
                </a:solidFill>
                <a:latin typeface="gg sans"/>
              </a:rPr>
              <a:t>Note: Consider to take time for people to </a:t>
            </a:r>
            <a:r>
              <a:rPr lang="en-GB" sz="2000" b="1" strike="noStrike" spc="-1" dirty="0">
                <a:solidFill>
                  <a:srgbClr val="000000"/>
                </a:solidFill>
                <a:latin typeface="gg sans"/>
              </a:rPr>
              <a:t>introduce</a:t>
            </a:r>
            <a:r>
              <a:rPr lang="en-GB" sz="2000" b="0" strike="noStrike" spc="-1" dirty="0">
                <a:solidFill>
                  <a:srgbClr val="000000"/>
                </a:solidFill>
                <a:latin typeface="gg sans"/>
              </a:rPr>
              <a:t> </a:t>
            </a:r>
            <a:r>
              <a:rPr lang="en-GB" sz="2000" b="1" strike="noStrike" spc="-1" dirty="0">
                <a:solidFill>
                  <a:srgbClr val="000000"/>
                </a:solidFill>
                <a:latin typeface="gg sans"/>
              </a:rPr>
              <a:t>themselves</a:t>
            </a:r>
            <a:r>
              <a:rPr lang="en-GB" sz="2000" b="0" strike="noStrike" spc="-1" dirty="0">
                <a:solidFill>
                  <a:srgbClr val="000000"/>
                </a:solidFill>
                <a:latin typeface="gg sans"/>
              </a:rPr>
              <a:t> briefly to each other and express their big question </a:t>
            </a:r>
            <a:r>
              <a:rPr lang="en-GB" sz="2000" b="1" strike="noStrike" spc="-1" dirty="0">
                <a:solidFill>
                  <a:srgbClr val="000000"/>
                </a:solidFill>
                <a:latin typeface="gg sans"/>
              </a:rPr>
              <a:t>after</a:t>
            </a:r>
            <a:r>
              <a:rPr lang="en-GB" sz="2000" b="0" strike="noStrike" spc="-1" dirty="0">
                <a:solidFill>
                  <a:srgbClr val="000000"/>
                </a:solidFill>
                <a:latin typeface="gg sans"/>
              </a:rPr>
              <a:t> they written it down in their profile sheet.</a:t>
            </a:r>
            <a:endParaRPr lang="en-US" sz="2000" b="0" strike="noStrike" spc="-1" dirty="0">
              <a:solidFill>
                <a:srgbClr val="000000"/>
              </a:solidFill>
              <a:latin typeface="Calibri"/>
            </a:endParaRPr>
          </a:p>
        </p:txBody>
      </p:sp>
      <p:sp>
        <p:nvSpPr>
          <p:cNvPr id="127" name="PlaceHolder 3"/>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11</a:t>
            </a:fld>
            <a:endParaRPr lang="en-US"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Presentation notes: </a:t>
            </a:r>
          </a:p>
          <a:p>
            <a:pPr marL="171450" indent="-171450">
              <a:buFontTx/>
              <a:buChar char="-"/>
            </a:pPr>
            <a:r>
              <a:rPr lang="en-NL" dirty="0"/>
              <a:t>These values are shared by our member institutions, but there are many more possible values to consider in the future of digitalisation! </a:t>
            </a:r>
          </a:p>
          <a:p>
            <a:pPr marL="171450" indent="-171450">
              <a:buFontTx/>
              <a:buChar char="-"/>
            </a:pPr>
            <a:r>
              <a:rPr lang="en-NL" dirty="0"/>
              <a:t>Use this tool as a shared value bank, or bring your own! </a:t>
            </a:r>
          </a:p>
          <a:p>
            <a:endParaRPr lang="en-NL" dirty="0"/>
          </a:p>
          <a:p>
            <a:r>
              <a:rPr lang="en-NL" dirty="0"/>
              <a:t>Link to value compass: </a:t>
            </a:r>
            <a:r>
              <a:rPr lang="en-GB" dirty="0"/>
              <a:t>https://</a:t>
            </a:r>
            <a:r>
              <a:rPr lang="en-GB" dirty="0" err="1"/>
              <a:t>www.surf.nl</a:t>
            </a:r>
            <a:r>
              <a:rPr lang="en-GB" dirty="0"/>
              <a:t>/</a:t>
            </a:r>
            <a:r>
              <a:rPr lang="en-GB" dirty="0" err="1"/>
              <a:t>themas</a:t>
            </a:r>
            <a:r>
              <a:rPr lang="en-GB" dirty="0"/>
              <a:t>/</a:t>
            </a:r>
            <a:r>
              <a:rPr lang="en-GB" dirty="0" err="1"/>
              <a:t>publieke-waarden</a:t>
            </a:r>
            <a:r>
              <a:rPr lang="en-GB" dirty="0"/>
              <a:t>/</a:t>
            </a:r>
            <a:r>
              <a:rPr lang="en-GB" dirty="0" err="1"/>
              <a:t>waardenwijzer</a:t>
            </a:r>
            <a:r>
              <a:rPr lang="en-GB" dirty="0"/>
              <a:t> </a:t>
            </a: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93857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A04C-F717-3C90-BB95-01E50FB7E859}"/>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A4FDCC69-507B-03D4-0B91-DC5C505D03AD}"/>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08893FEC-E1C8-93F2-C805-B5CB17EC065C}"/>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dirty="0">
                <a:solidFill>
                  <a:srgbClr val="000000"/>
                </a:solidFill>
                <a:latin typeface="gg sans"/>
              </a:rPr>
              <a:t>Note: Consider to take time for people to </a:t>
            </a:r>
            <a:r>
              <a:rPr lang="en-GB" sz="2000" b="1" strike="noStrike" spc="-1" dirty="0">
                <a:solidFill>
                  <a:srgbClr val="000000"/>
                </a:solidFill>
                <a:latin typeface="gg sans"/>
              </a:rPr>
              <a:t>introduce</a:t>
            </a:r>
            <a:r>
              <a:rPr lang="en-GB" sz="2000" b="0" strike="noStrike" spc="-1" dirty="0">
                <a:solidFill>
                  <a:srgbClr val="000000"/>
                </a:solidFill>
                <a:latin typeface="gg sans"/>
              </a:rPr>
              <a:t> </a:t>
            </a:r>
            <a:r>
              <a:rPr lang="en-GB" sz="2000" b="1" strike="noStrike" spc="-1" dirty="0">
                <a:solidFill>
                  <a:srgbClr val="000000"/>
                </a:solidFill>
                <a:latin typeface="gg sans"/>
              </a:rPr>
              <a:t>themselves</a:t>
            </a:r>
            <a:r>
              <a:rPr lang="en-GB" sz="2000" b="0" strike="noStrike" spc="-1" dirty="0">
                <a:solidFill>
                  <a:srgbClr val="000000"/>
                </a:solidFill>
                <a:latin typeface="gg sans"/>
              </a:rPr>
              <a:t> briefly to each other and express their big question </a:t>
            </a:r>
            <a:r>
              <a:rPr lang="en-GB" sz="2000" b="1" strike="noStrike" spc="-1" dirty="0">
                <a:solidFill>
                  <a:srgbClr val="000000"/>
                </a:solidFill>
                <a:latin typeface="gg sans"/>
              </a:rPr>
              <a:t>after</a:t>
            </a:r>
            <a:r>
              <a:rPr lang="en-GB" sz="2000" b="0" strike="noStrike" spc="-1" dirty="0">
                <a:solidFill>
                  <a:srgbClr val="000000"/>
                </a:solidFill>
                <a:latin typeface="gg sans"/>
              </a:rPr>
              <a:t> they written it down in their profile sheet.</a:t>
            </a: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19D5B0D0-2783-F34B-4692-699413D57ADE}"/>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13</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36430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Presentation notes: </a:t>
            </a:r>
          </a:p>
          <a:p>
            <a:r>
              <a:rPr lang="en-NL" dirty="0"/>
              <a:t>Gather players around tables or parts of the room. </a:t>
            </a:r>
          </a:p>
          <a:p>
            <a:r>
              <a:rPr lang="en-NL" dirty="0"/>
              <a:t>Pass out the company cards. </a:t>
            </a:r>
          </a:p>
          <a:p>
            <a:r>
              <a:rPr lang="en-NL" dirty="0"/>
              <a:t>G</a:t>
            </a:r>
            <a:r>
              <a:rPr lang="en-GB" dirty="0" err="1"/>
              <a:t>i</a:t>
            </a:r>
            <a:r>
              <a:rPr lang="en-NL" dirty="0"/>
              <a:t>ve them some time to read the cards. Prepare the role cards.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64424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Presentation notes: </a:t>
            </a:r>
          </a:p>
          <a:p>
            <a:r>
              <a:rPr lang="en-NL" dirty="0"/>
              <a:t>Pass out role cards. </a:t>
            </a:r>
          </a:p>
          <a:p>
            <a:r>
              <a:rPr lang="en-NL" dirty="0"/>
              <a:t>G</a:t>
            </a:r>
            <a:r>
              <a:rPr lang="en-GB" dirty="0" err="1"/>
              <a:t>i</a:t>
            </a:r>
            <a:r>
              <a:rPr lang="en-NL" dirty="0"/>
              <a:t>ve time for players to read and discuss or ‘become’ their role.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15</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8316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Presentation notes: </a:t>
            </a:r>
            <a:endParaRPr lang="en-NL"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b="0" dirty="0"/>
              <a:t>Give time to read assignment for all companies.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b="0" dirty="0"/>
              <a:t>Reading the assignment can help with larger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b="0" dirty="0"/>
              <a:t>Commenting what is intersting or unique about the assignment may help newer players think along.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b="0" dirty="0"/>
              <a:t>Prepare canvases to be passed out during or after the assignment is read.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17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410262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D420-419E-6B04-C9A4-C89F21ECC3CB}"/>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6155D109-E0F5-51E1-3AA4-47E703361B48}"/>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91B122DE-D56C-5A89-68CB-EA82CD0C8F84}"/>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FDC884C1-BF18-226B-5F93-EEE947207799}"/>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18</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39240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C46B-5D91-F2A2-9278-8EC5DD08C1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745B04-9ED2-BD03-8484-4A97D1C0EFC1}"/>
              </a:ext>
            </a:extLst>
          </p:cNvPr>
          <p:cNvSpPr>
            <a:spLocks noGrp="1" noRot="1" noChangeAspect="1"/>
          </p:cNvSpPr>
          <p:nvPr>
            <p:ph type="sldImg"/>
          </p:nvPr>
        </p:nvSpPr>
        <p:spPr>
          <a:xfrm>
            <a:off x="533400" y="763588"/>
            <a:ext cx="6704013" cy="3771900"/>
          </a:xfrm>
        </p:spPr>
      </p:sp>
      <p:sp>
        <p:nvSpPr>
          <p:cNvPr id="3" name="Tijdelijke aanduiding voor notities 2">
            <a:extLst>
              <a:ext uri="{FF2B5EF4-FFF2-40B4-BE49-F238E27FC236}">
                <a16:creationId xmlns:a16="http://schemas.microsoft.com/office/drawing/2014/main" id="{25177CF2-7DA1-B092-2A7A-E43DCA426C3B}"/>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A0D574D2-BF9F-DCBF-609F-939299BB85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41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Presentation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Consider how much time to give teams for this phase.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Remind teams during the phase to fill in canvas.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W</a:t>
            </a:r>
            <a:r>
              <a:rPr lang="en-GB" dirty="0"/>
              <a:t>h</a:t>
            </a:r>
            <a:r>
              <a:rPr lang="en-NL" dirty="0"/>
              <a:t>en the XR concept canvas is at least half filled for a team, give them an ethical lens card to improve their concept.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26</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755745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br>
              <a:rPr lang="en-NL" b="1" dirty="0"/>
            </a:br>
            <a:endParaRPr lang="en-NL"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W</a:t>
            </a:r>
            <a:r>
              <a:rPr lang="en-GB" dirty="0"/>
              <a:t>h</a:t>
            </a:r>
            <a:r>
              <a:rPr lang="en-NL" dirty="0"/>
              <a:t>en the XR concept canvas is at least half filled for a team, give them an ethical lens card to improve their concept. </a:t>
            </a:r>
          </a:p>
          <a:p>
            <a:pPr marL="171450" indent="-171450">
              <a:buFont typeface="Arial" panose="020B0604020202020204" pitchFamily="34" charset="0"/>
              <a:buChar char="•"/>
            </a:pPr>
            <a:r>
              <a:rPr lang="en-NL" b="0" dirty="0"/>
              <a:t>Option: You can offer the lens cards as ”new concerns coming from the client” if they don’t know how to contextualise the card. </a:t>
            </a:r>
          </a:p>
          <a:p>
            <a:pPr marL="171450" indent="-171450">
              <a:buFont typeface="Arial" panose="020B0604020202020204" pitchFamily="34" charset="0"/>
              <a:buChar char="•"/>
            </a:pPr>
            <a:r>
              <a:rPr lang="en-NL" b="0" dirty="0"/>
              <a:t>Have players read the lens cards out to the team, one question at a time.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87317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noRot="1" noChangeAspect="1"/>
          </p:cNvSpPr>
          <p:nvPr>
            <p:ph type="sldImg"/>
          </p:nvPr>
        </p:nvSpPr>
        <p:spPr>
          <a:xfrm>
            <a:off x="685800" y="1143000"/>
            <a:ext cx="5486400" cy="3086100"/>
          </a:xfrm>
          <a:prstGeom prst="rect">
            <a:avLst/>
          </a:prstGeom>
          <a:ln w="0">
            <a:noFill/>
          </a:ln>
        </p:spPr>
      </p:sp>
      <p:sp>
        <p:nvSpPr>
          <p:cNvPr id="12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Calibri"/>
            </a:endParaRPr>
          </a:p>
        </p:txBody>
      </p:sp>
      <p:sp>
        <p:nvSpPr>
          <p:cNvPr id="121" name="PlaceHolder 3"/>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05DC93EF-441F-4D2D-A848-B3BEBA61367A}" type="slidenum">
              <a:rPr lang="en-NL" sz="1200" b="0" strike="noStrike" spc="-1">
                <a:solidFill>
                  <a:srgbClr val="000000"/>
                </a:solidFill>
                <a:latin typeface="Calibri"/>
              </a:rPr>
              <a:t>2</a:t>
            </a:fld>
            <a:endParaRPr lang="en-US"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29A1-BCDF-232C-15DA-BF860DF77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7EECD-148B-D1CF-EC60-B0EC5844FB54}"/>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EABC9FED-D25B-A84B-21BA-BCAB6755AD35}"/>
              </a:ext>
            </a:extLst>
          </p:cNvPr>
          <p:cNvSpPr>
            <a:spLocks noGrp="1"/>
          </p:cNvSpPr>
          <p:nvPr>
            <p:ph type="body" idx="1"/>
          </p:nvPr>
        </p:nvSpPr>
        <p:spPr/>
        <p:txBody>
          <a:bodyPr/>
          <a:lstStyle/>
          <a:p>
            <a:r>
              <a:rPr lang="en-NL" b="1" dirty="0"/>
              <a:t>Presentation notes:</a:t>
            </a:r>
            <a:br>
              <a:rPr lang="en-NL" b="1" dirty="0"/>
            </a:br>
            <a:endParaRPr lang="en-NL"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W</a:t>
            </a:r>
            <a:r>
              <a:rPr lang="en-GB" dirty="0"/>
              <a:t>h</a:t>
            </a:r>
            <a:r>
              <a:rPr lang="en-NL" dirty="0"/>
              <a:t>en the XR concept canvas is at least half filled for a team, give them an ethical lens card to improve their concept. </a:t>
            </a:r>
          </a:p>
          <a:p>
            <a:pPr marL="171450" indent="-171450">
              <a:buFont typeface="Arial" panose="020B0604020202020204" pitchFamily="34" charset="0"/>
              <a:buChar char="•"/>
            </a:pPr>
            <a:r>
              <a:rPr lang="en-NL" b="0" dirty="0"/>
              <a:t>Option: You can offer the lens cards as ”new concerns coming from the client” if they don’t know how to contextualise the card. </a:t>
            </a:r>
          </a:p>
          <a:p>
            <a:pPr marL="171450" indent="-171450">
              <a:buFont typeface="Arial" panose="020B0604020202020204" pitchFamily="34" charset="0"/>
              <a:buChar char="•"/>
            </a:pPr>
            <a:r>
              <a:rPr lang="en-NL" b="0" dirty="0"/>
              <a:t>Have players read the lens cards out to the team, one question at a time. </a:t>
            </a:r>
          </a:p>
        </p:txBody>
      </p:sp>
      <p:sp>
        <p:nvSpPr>
          <p:cNvPr id="4" name="Slide Number Placeholder 3">
            <a:extLst>
              <a:ext uri="{FF2B5EF4-FFF2-40B4-BE49-F238E27FC236}">
                <a16:creationId xmlns:a16="http://schemas.microsoft.com/office/drawing/2014/main" id="{6F673BB2-3096-EA8C-F9CA-A82556BD954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77531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br>
              <a:rPr lang="en-NL" dirty="0"/>
            </a:br>
            <a:r>
              <a:rPr lang="en-NL" dirty="0"/>
              <a:t>Hava players grab their personal profile sheets they filled out at the beginning of the workshop. </a:t>
            </a:r>
          </a:p>
          <a:p>
            <a:r>
              <a:rPr lang="en-NL" dirty="0"/>
              <a:t>We are looking for value alignment based on this sheet. </a:t>
            </a:r>
          </a:p>
          <a:p>
            <a:endParaRPr lang="en-NL" dirty="0"/>
          </a:p>
          <a:p>
            <a:r>
              <a:rPr lang="en-NL" dirty="0"/>
              <a:t>Action: A company will pitch their solution, the listeners will need to review their solution via the personal profile sheet. </a:t>
            </a:r>
          </a:p>
          <a:p>
            <a:r>
              <a:rPr lang="en-NL" dirty="0"/>
              <a:t>-- If you have multiple companies, have one company review another, not all companies on one solution.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29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954964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F89F-8AE9-E68E-6288-7A08F2FF3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9046A-C70B-5F1A-8C98-5D92DCCAF30D}"/>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F434085A-D559-FD1D-9B00-EF7637AE1004}"/>
              </a:ext>
            </a:extLst>
          </p:cNvPr>
          <p:cNvSpPr>
            <a:spLocks noGrp="1"/>
          </p:cNvSpPr>
          <p:nvPr>
            <p:ph type="body" idx="1"/>
          </p:nvPr>
        </p:nvSpPr>
        <p:spPr/>
        <p:txBody>
          <a:bodyPr/>
          <a:lstStyle/>
          <a:p>
            <a:r>
              <a:rPr lang="en-NL" b="1" dirty="0"/>
              <a:t>Presentation Notes:</a:t>
            </a:r>
            <a:br>
              <a:rPr lang="en-NL" dirty="0"/>
            </a:br>
            <a:r>
              <a:rPr lang="en-NL" dirty="0"/>
              <a:t>Hava players grab their personal profile sheets they filled out at the beginning of the workshop. </a:t>
            </a:r>
          </a:p>
          <a:p>
            <a:r>
              <a:rPr lang="en-NL" dirty="0"/>
              <a:t>We are looking for value alignment based on this sheet. </a:t>
            </a:r>
          </a:p>
          <a:p>
            <a:endParaRPr lang="en-NL" dirty="0"/>
          </a:p>
          <a:p>
            <a:r>
              <a:rPr lang="en-NL" dirty="0"/>
              <a:t>Action: A company will pitch their solution, the listeners will need to review their solution via the personal profile sheet. </a:t>
            </a:r>
          </a:p>
          <a:p>
            <a:r>
              <a:rPr lang="en-NL" dirty="0"/>
              <a:t>-- If you have multiple companies, have one company review another, not all companies on one solution. </a:t>
            </a:r>
          </a:p>
        </p:txBody>
      </p:sp>
      <p:sp>
        <p:nvSpPr>
          <p:cNvPr id="4" name="Slide Number Placeholder 3">
            <a:extLst>
              <a:ext uri="{FF2B5EF4-FFF2-40B4-BE49-F238E27FC236}">
                <a16:creationId xmlns:a16="http://schemas.microsoft.com/office/drawing/2014/main" id="{A2B63A83-4A98-25CB-D4A1-338F0FDB365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422010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br>
              <a:rPr lang="en-NL" dirty="0"/>
            </a:br>
            <a:r>
              <a:rPr lang="en-NL" dirty="0"/>
              <a:t>We are looking for value alignment based on this sheet. </a:t>
            </a:r>
          </a:p>
          <a:p>
            <a:endParaRPr lang="en-NL" dirty="0"/>
          </a:p>
          <a:p>
            <a:r>
              <a:rPr lang="en-NL" dirty="0"/>
              <a:t>Action: A company will pitch their solution, the listeners will need to review their solution via the personal profile sheet. </a:t>
            </a:r>
          </a:p>
          <a:p>
            <a:pPr marL="171450" indent="-171450">
              <a:buFont typeface="Wingdings" pitchFamily="2" charset="2"/>
              <a:buChar char="n"/>
            </a:pPr>
            <a:r>
              <a:rPr lang="en-NL" dirty="0"/>
              <a:t>If you have multiple companies, have one company review another, not all companies on one solution. </a:t>
            </a:r>
          </a:p>
          <a:p>
            <a:pPr marL="171450" indent="-171450">
              <a:buFont typeface="Wingdings" pitchFamily="2" charset="2"/>
              <a:buChar char="n"/>
            </a:pPr>
            <a:endParaRPr lang="en-NL" dirty="0"/>
          </a:p>
          <a:p>
            <a:pPr marL="171450" indent="-171450">
              <a:buFont typeface="Wingdings" pitchFamily="2" charset="2"/>
              <a:buChar char="n"/>
            </a:pPr>
            <a:r>
              <a:rPr lang="en-NL" dirty="0"/>
              <a:t>A</a:t>
            </a:r>
            <a:r>
              <a:rPr lang="en-GB" dirty="0"/>
              <a:t>n</a:t>
            </a:r>
            <a:r>
              <a:rPr lang="en-NL" dirty="0"/>
              <a:t>other ethical lens card should be used from the team assessing the presenting company, please give them a new lens card or use the same one they had before. </a:t>
            </a:r>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688163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NL" b="1" dirty="0"/>
              <a:t>Presentation Notes:</a:t>
            </a:r>
            <a:endParaRPr lang="en-NL" dirty="0"/>
          </a:p>
          <a:p>
            <a:r>
              <a:rPr lang="en-NL" dirty="0"/>
              <a:t>Action: Collect these evaluation sheets and have players take a small break. Count up the points to deem a ‘winner’ for the session. Give room for deliberation and reflection by the players. </a:t>
            </a:r>
          </a:p>
          <a:p>
            <a:endParaRPr lang="en-NL" dirty="0"/>
          </a:p>
          <a:p>
            <a:r>
              <a:rPr lang="en-NL" dirty="0"/>
              <a:t>Make note of what you found interesting for both company solutions and any ethical or public value ‘red flags’ you noticed. </a:t>
            </a:r>
          </a:p>
          <a:p>
            <a:endParaRPr lang="en-NL" dirty="0"/>
          </a:p>
          <a:p>
            <a:endParaRPr lang="en-NL" dirty="0"/>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96484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299321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ACF3-5500-C22A-FCE4-FAA6BAB94D54}"/>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087A3096-ECA1-7CF2-2810-37272D692F37}"/>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3FA8E388-330E-46FB-E35A-23F45AD5CFD0}"/>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r>
              <a:rPr lang="en-NL" sz="2000" dirty="0"/>
              <a:t>Learner Slide – Reminder at the end to use </a:t>
            </a:r>
            <a:r>
              <a:rPr lang="en-NL" sz="2000"/>
              <a:t>this slide again</a:t>
            </a:r>
            <a:r>
              <a:rPr lang="en-NL" sz="2000" dirty="0"/>
              <a:t>! </a:t>
            </a:r>
          </a:p>
          <a:p>
            <a:r>
              <a:rPr lang="en-NL" sz="2000" dirty="0"/>
              <a:t>For audience of students or new learners that will need more time to consider the concepts we will discuss in the game. For audience that have less use for other tools or ‘next steps’ after the game in their work. </a:t>
            </a:r>
          </a:p>
          <a:p>
            <a:endParaRPr lang="en-NL" sz="2000" dirty="0"/>
          </a:p>
          <a:p>
            <a:r>
              <a:rPr lang="en-GB" sz="2000" dirty="0"/>
              <a:t>Slide voor </a:t>
            </a:r>
            <a:r>
              <a:rPr lang="en-GB" sz="2000" dirty="0" err="1"/>
              <a:t>leerlingen</a:t>
            </a:r>
            <a:r>
              <a:rPr lang="en-GB" sz="2000" dirty="0"/>
              <a:t> - </a:t>
            </a:r>
            <a:r>
              <a:rPr lang="en-GB" sz="2000" dirty="0" err="1"/>
              <a:t>Herinnering</a:t>
            </a:r>
            <a:r>
              <a:rPr lang="en-GB" sz="2000" dirty="0"/>
              <a:t> </a:t>
            </a:r>
            <a:r>
              <a:rPr lang="en-GB" sz="2000" dirty="0" err="1"/>
              <a:t>aan</a:t>
            </a:r>
            <a:r>
              <a:rPr lang="en-GB" sz="2000" dirty="0"/>
              <a:t> het </a:t>
            </a:r>
            <a:r>
              <a:rPr lang="en-GB" sz="2000" dirty="0" err="1"/>
              <a:t>einde</a:t>
            </a:r>
            <a:r>
              <a:rPr lang="en-GB" sz="2000" dirty="0"/>
              <a:t> om </a:t>
            </a:r>
            <a:r>
              <a:rPr lang="en-GB" sz="2000" dirty="0" err="1"/>
              <a:t>dit</a:t>
            </a:r>
            <a:r>
              <a:rPr lang="en-GB" sz="2000" dirty="0"/>
              <a:t> </a:t>
            </a:r>
            <a:r>
              <a:rPr lang="en-GB" sz="2000" dirty="0" err="1"/>
              <a:t>opnieuw</a:t>
            </a:r>
            <a:r>
              <a:rPr lang="en-GB" sz="2000" dirty="0"/>
              <a:t> </a:t>
            </a:r>
            <a:r>
              <a:rPr lang="en-GB" sz="2000" dirty="0" err="1"/>
              <a:t>te</a:t>
            </a:r>
            <a:r>
              <a:rPr lang="en-GB" sz="2000" dirty="0"/>
              <a:t> </a:t>
            </a:r>
            <a:r>
              <a:rPr lang="en-GB" sz="2000" dirty="0" err="1"/>
              <a:t>gebruiken</a:t>
            </a:r>
            <a:r>
              <a:rPr lang="en-GB" sz="2000" dirty="0"/>
              <a:t>! </a:t>
            </a:r>
          </a:p>
          <a:p>
            <a:r>
              <a:rPr lang="en-GB" sz="2000" dirty="0"/>
              <a:t>Voor </a:t>
            </a:r>
            <a:r>
              <a:rPr lang="en-GB" sz="2000" dirty="0" err="1"/>
              <a:t>studenten</a:t>
            </a:r>
            <a:r>
              <a:rPr lang="en-GB" sz="2000" dirty="0"/>
              <a:t> of </a:t>
            </a:r>
            <a:r>
              <a:rPr lang="en-GB" sz="2000" dirty="0" err="1"/>
              <a:t>nieuwe</a:t>
            </a:r>
            <a:r>
              <a:rPr lang="en-GB" sz="2000" dirty="0"/>
              <a:t> </a:t>
            </a:r>
            <a:r>
              <a:rPr lang="en-GB" sz="2000" dirty="0" err="1"/>
              <a:t>leerlingen</a:t>
            </a:r>
            <a:r>
              <a:rPr lang="en-GB" sz="2000" dirty="0"/>
              <a:t> die </a:t>
            </a:r>
            <a:r>
              <a:rPr lang="en-GB" sz="2000" dirty="0" err="1"/>
              <a:t>meer</a:t>
            </a:r>
            <a:r>
              <a:rPr lang="en-GB" sz="2000" dirty="0"/>
              <a:t> </a:t>
            </a:r>
            <a:r>
              <a:rPr lang="en-GB" sz="2000" dirty="0" err="1"/>
              <a:t>tijd</a:t>
            </a:r>
            <a:r>
              <a:rPr lang="en-GB" sz="2000" dirty="0"/>
              <a:t> </a:t>
            </a:r>
            <a:r>
              <a:rPr lang="en-GB" sz="2000" dirty="0" err="1"/>
              <a:t>nodig</a:t>
            </a:r>
            <a:r>
              <a:rPr lang="en-GB" sz="2000" dirty="0"/>
              <a:t> </a:t>
            </a:r>
            <a:r>
              <a:rPr lang="en-GB" sz="2000" dirty="0" err="1"/>
              <a:t>hebben</a:t>
            </a:r>
            <a:r>
              <a:rPr lang="en-GB" sz="2000" dirty="0"/>
              <a:t> om </a:t>
            </a:r>
            <a:r>
              <a:rPr lang="en-GB" sz="2000" dirty="0" err="1"/>
              <a:t>na</a:t>
            </a:r>
            <a:r>
              <a:rPr lang="en-GB" sz="2000" dirty="0"/>
              <a:t> </a:t>
            </a:r>
            <a:r>
              <a:rPr lang="en-GB" sz="2000" dirty="0" err="1"/>
              <a:t>te</a:t>
            </a:r>
            <a:r>
              <a:rPr lang="en-GB" sz="2000" dirty="0"/>
              <a:t> </a:t>
            </a:r>
            <a:r>
              <a:rPr lang="en-GB" sz="2000" dirty="0" err="1"/>
              <a:t>denken</a:t>
            </a:r>
            <a:r>
              <a:rPr lang="en-GB" sz="2000" dirty="0"/>
              <a:t> over de </a:t>
            </a:r>
            <a:r>
              <a:rPr lang="en-GB" sz="2000" dirty="0" err="1"/>
              <a:t>concepten</a:t>
            </a:r>
            <a:r>
              <a:rPr lang="en-GB" sz="2000" dirty="0"/>
              <a:t> die we in het </a:t>
            </a:r>
            <a:r>
              <a:rPr lang="en-GB" sz="2000" dirty="0" err="1"/>
              <a:t>spel</a:t>
            </a:r>
            <a:r>
              <a:rPr lang="en-GB" sz="2000" dirty="0"/>
              <a:t> </a:t>
            </a:r>
            <a:r>
              <a:rPr lang="en-GB" sz="2000" dirty="0" err="1"/>
              <a:t>bespreken</a:t>
            </a:r>
            <a:r>
              <a:rPr lang="en-GB" sz="2000" dirty="0"/>
              <a:t>. Voor </a:t>
            </a:r>
            <a:r>
              <a:rPr lang="en-GB" sz="2000" dirty="0" err="1"/>
              <a:t>een</a:t>
            </a:r>
            <a:r>
              <a:rPr lang="en-GB" sz="2000" dirty="0"/>
              <a:t> </a:t>
            </a:r>
            <a:r>
              <a:rPr lang="en-GB" sz="2000" dirty="0" err="1"/>
              <a:t>publiek</a:t>
            </a:r>
            <a:r>
              <a:rPr lang="en-GB" sz="2000" dirty="0"/>
              <a:t> </a:t>
            </a:r>
            <a:r>
              <a:rPr lang="en-GB" sz="2000" dirty="0" err="1"/>
              <a:t>dat</a:t>
            </a:r>
            <a:r>
              <a:rPr lang="en-GB" sz="2000" dirty="0"/>
              <a:t> minder </a:t>
            </a:r>
            <a:r>
              <a:rPr lang="en-GB" sz="2000" dirty="0" err="1"/>
              <a:t>gebruik</a:t>
            </a:r>
            <a:r>
              <a:rPr lang="en-GB" sz="2000" dirty="0"/>
              <a:t> </a:t>
            </a:r>
            <a:r>
              <a:rPr lang="en-GB" sz="2000" dirty="0" err="1"/>
              <a:t>maakt</a:t>
            </a:r>
            <a:r>
              <a:rPr lang="en-GB" sz="2000" dirty="0"/>
              <a:t> van </a:t>
            </a:r>
            <a:r>
              <a:rPr lang="en-GB" sz="2000" dirty="0" err="1"/>
              <a:t>andere</a:t>
            </a:r>
            <a:r>
              <a:rPr lang="en-GB" sz="2000" dirty="0"/>
              <a:t> </a:t>
            </a:r>
            <a:r>
              <a:rPr lang="en-GB" sz="2000" dirty="0" err="1"/>
              <a:t>hulpmiddelen</a:t>
            </a:r>
            <a:r>
              <a:rPr lang="en-GB" sz="2000" dirty="0"/>
              <a:t> of '</a:t>
            </a:r>
            <a:r>
              <a:rPr lang="en-GB" sz="2000" dirty="0" err="1"/>
              <a:t>volgende</a:t>
            </a:r>
            <a:r>
              <a:rPr lang="en-GB" sz="2000" dirty="0"/>
              <a:t> </a:t>
            </a:r>
            <a:r>
              <a:rPr lang="en-GB" sz="2000" dirty="0" err="1"/>
              <a:t>stappen</a:t>
            </a:r>
            <a:r>
              <a:rPr lang="en-GB" sz="2000" dirty="0"/>
              <a:t>' </a:t>
            </a:r>
            <a:r>
              <a:rPr lang="en-GB" sz="2000" dirty="0" err="1"/>
              <a:t>na</a:t>
            </a:r>
            <a:r>
              <a:rPr lang="en-GB" sz="2000" dirty="0"/>
              <a:t> het </a:t>
            </a:r>
            <a:r>
              <a:rPr lang="en-GB" sz="2000" dirty="0" err="1"/>
              <a:t>spel</a:t>
            </a:r>
            <a:r>
              <a:rPr lang="en-GB" sz="2000" dirty="0"/>
              <a:t> in </a:t>
            </a:r>
            <a:r>
              <a:rPr lang="en-GB" sz="2000" dirty="0" err="1"/>
              <a:t>hun</a:t>
            </a:r>
            <a:r>
              <a:rPr lang="en-GB" sz="2000" dirty="0"/>
              <a:t> </a:t>
            </a:r>
            <a:r>
              <a:rPr lang="en-GB" sz="2000" dirty="0" err="1"/>
              <a:t>werk</a:t>
            </a:r>
            <a:r>
              <a:rPr lang="en-GB" sz="2000" dirty="0"/>
              <a:t>. </a:t>
            </a:r>
            <a:endParaRPr lang="en-NL" sz="2000" dirty="0"/>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CAA1D00B-A5B6-9C6E-CA33-810C03D23FFC}"/>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35</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428622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sz="1200" b="1" spc="-1" dirty="0">
                <a:solidFill>
                  <a:schemeClr val="dk1"/>
                </a:solidFill>
                <a:latin typeface="General Sans" pitchFamily="2" charset="77"/>
              </a:rPr>
              <a:t>The Decision Making and Value Weighing Sheet is targeted towards audiences and players of decision-making roles in institutions. It may also be helpful for educators and information managers who find themselves in decision-making scenarios/roles. </a:t>
            </a:r>
          </a:p>
          <a:p>
            <a:endParaRPr lang="en-NL" dirty="0"/>
          </a:p>
          <a:p>
            <a:r>
              <a:rPr lang="en-NL" dirty="0"/>
              <a:t>Host notes:</a:t>
            </a:r>
            <a:br>
              <a:rPr lang="en-NL" dirty="0"/>
            </a:br>
            <a:r>
              <a:rPr lang="en-NL" dirty="0"/>
              <a:t>Introduce the decision making sheet and why you find it valuable for your players.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36</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452165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201A0-D875-0256-18D3-EFF993A1D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1BD95-5639-6A4D-6AA6-E45B7AEF82B3}"/>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A6079877-42CD-0E20-6A72-E079FDC905D6}"/>
              </a:ext>
            </a:extLst>
          </p:cNvPr>
          <p:cNvSpPr>
            <a:spLocks noGrp="1"/>
          </p:cNvSpPr>
          <p:nvPr>
            <p:ph type="body" idx="1"/>
          </p:nvPr>
        </p:nvSpPr>
        <p:spPr/>
        <p:txBody>
          <a:bodyPr/>
          <a:lstStyle/>
          <a:p>
            <a:pPr>
              <a:buFont typeface="Arial" panose="020B0604020202020204" pitchFamily="34" charset="0"/>
              <a:buNone/>
            </a:pPr>
            <a:r>
              <a:rPr lang="en-GB" dirty="0"/>
              <a:t>Host notes: </a:t>
            </a:r>
          </a:p>
          <a:p>
            <a:pPr>
              <a:buFont typeface="Arial" panose="020B0604020202020204" pitchFamily="34" charset="0"/>
              <a:buNone/>
            </a:pPr>
            <a:endParaRPr lang="en-GB" dirty="0"/>
          </a:p>
          <a:p>
            <a:pPr lvl="1">
              <a:buFont typeface="Arial" panose="020B0604020202020204" pitchFamily="34" charset="0"/>
              <a:buNone/>
            </a:pPr>
            <a:r>
              <a:rPr lang="en-GB" dirty="0"/>
              <a:t>Ask participants to think about an XR decision they faced in the game.</a:t>
            </a:r>
          </a:p>
          <a:p>
            <a:pPr lvl="1">
              <a:buFont typeface="Arial" panose="020B0604020202020204" pitchFamily="34" charset="0"/>
              <a:buNone/>
            </a:pPr>
            <a:r>
              <a:rPr lang="en-GB" dirty="0"/>
              <a:t>Prompt them to identify two values that seemed to be in conflict in that decision.</a:t>
            </a:r>
          </a:p>
          <a:p>
            <a:pPr lvl="1">
              <a:buFont typeface="Arial" panose="020B0604020202020204" pitchFamily="34" charset="0"/>
              <a:buNone/>
            </a:pPr>
            <a:r>
              <a:rPr lang="en-GB" dirty="0"/>
              <a:t>Have them write those two values in the spaces provided.</a:t>
            </a:r>
          </a:p>
          <a:p>
            <a:pPr lvl="1">
              <a:buFont typeface="Arial" panose="020B0604020202020204" pitchFamily="34" charset="0"/>
              <a:buNone/>
            </a:pPr>
            <a:endParaRPr lang="en-GB" dirty="0"/>
          </a:p>
          <a:p>
            <a:pPr lvl="1">
              <a:buFont typeface="Arial" panose="020B0604020202020204" pitchFamily="34" charset="0"/>
              <a:buNone/>
            </a:pPr>
            <a:r>
              <a:rPr lang="en-GB" dirty="0"/>
              <a:t>Then, ask them to reflect on how this value conflict changed the way they thought about the decision.</a:t>
            </a:r>
          </a:p>
          <a:p>
            <a:pPr lvl="1">
              <a:buFont typeface="Arial" panose="020B0604020202020204" pitchFamily="34" charset="0"/>
              <a:buNone/>
            </a:pPr>
            <a:r>
              <a:rPr lang="en-GB" dirty="0"/>
              <a:t>Encourage participants to share their examples and insights with the group.</a:t>
            </a:r>
          </a:p>
          <a:p>
            <a:endParaRPr lang="en-NL" dirty="0"/>
          </a:p>
        </p:txBody>
      </p:sp>
      <p:sp>
        <p:nvSpPr>
          <p:cNvPr id="4" name="Slide Number Placeholder 3">
            <a:extLst>
              <a:ext uri="{FF2B5EF4-FFF2-40B4-BE49-F238E27FC236}">
                <a16:creationId xmlns:a16="http://schemas.microsoft.com/office/drawing/2014/main" id="{FCDA46E7-0893-CD4A-4294-DF1DFDD7FB5E}"/>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522414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lvl="1"/>
            <a:r>
              <a:rPr lang="en-NL" dirty="0"/>
              <a:t>Host notes: </a:t>
            </a:r>
            <a:br>
              <a:rPr lang="en-NL" dirty="0"/>
            </a:br>
            <a:br>
              <a:rPr lang="en-NL" dirty="0"/>
            </a:br>
            <a:r>
              <a:rPr lang="en-GB" dirty="0"/>
              <a:t>Remind participants of the two values they identified on the previous slide.</a:t>
            </a:r>
          </a:p>
          <a:p>
            <a:pPr lvl="1"/>
            <a:r>
              <a:rPr lang="en-GB" dirty="0"/>
              <a:t>Ask them to consider what would improve and what might suffer if they prioritized each of those values.</a:t>
            </a:r>
          </a:p>
          <a:p>
            <a:pPr lvl="1"/>
            <a:r>
              <a:rPr lang="en-GB" dirty="0"/>
              <a:t>Have them fill in the "Benefit" and "Loss" sections for each value.</a:t>
            </a:r>
          </a:p>
          <a:p>
            <a:pPr lvl="1"/>
            <a:r>
              <a:rPr lang="en-GB" dirty="0"/>
              <a:t>Emphasize that no decision is perfect, but thinking through these trade-offs can help make more intentional choices.</a:t>
            </a: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4708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L" dirty="0"/>
              <a:t>Host/Hostess: </a:t>
            </a:r>
            <a:br>
              <a:rPr lang="en-NL" dirty="0"/>
            </a:br>
            <a:endParaRPr lang="en-NL" dirty="0"/>
          </a:p>
          <a:p>
            <a:pPr marL="171450" indent="-171450">
              <a:buFont typeface="Arial" panose="020B0604020202020204" pitchFamily="34" charset="0"/>
              <a:buChar char="•"/>
            </a:pPr>
            <a:r>
              <a:rPr lang="en-NL" dirty="0"/>
              <a:t>Please check that you have printed all necessary material before starting the game. </a:t>
            </a:r>
          </a:p>
          <a:p>
            <a:pPr marL="171450" indent="-171450">
              <a:buFont typeface="Arial" panose="020B0604020202020204" pitchFamily="34" charset="0"/>
              <a:buChar char="•"/>
            </a:pPr>
            <a:r>
              <a:rPr lang="en-NL" dirty="0"/>
              <a:t>Room advice: You will need space for teams to spread out and talk. Desks are helpful for players to draw on the canvases. </a:t>
            </a:r>
          </a:p>
          <a:p>
            <a:pPr marL="171450" indent="-171450">
              <a:buFont typeface="Arial" panose="020B0604020202020204" pitchFamily="34" charset="0"/>
              <a:buChar char="•"/>
            </a:pPr>
            <a:r>
              <a:rPr lang="en-NL" dirty="0"/>
              <a:t>T</a:t>
            </a:r>
            <a:r>
              <a:rPr lang="en-GB" dirty="0"/>
              <a:t>h</a:t>
            </a:r>
            <a:r>
              <a:rPr lang="en-NL" dirty="0"/>
              <a:t>e goal here is to start the context of why the game is made and why we want to start the conversation on R</a:t>
            </a:r>
            <a:r>
              <a:rPr lang="en-GB" dirty="0"/>
              <a:t>e</a:t>
            </a:r>
            <a:r>
              <a:rPr lang="en-NL" dirty="0"/>
              <a:t>sponsible XR in education. </a:t>
            </a:r>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72170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4ACC-7DE1-E0F1-7CB5-5C7D7EC63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15B9-B0D1-EE47-B1A7-F4AF655E05A9}"/>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5DD45161-90B4-864C-83E8-368AE6444AF1}"/>
              </a:ext>
            </a:extLst>
          </p:cNvPr>
          <p:cNvSpPr>
            <a:spLocks noGrp="1"/>
          </p:cNvSpPr>
          <p:nvPr>
            <p:ph type="body" idx="1"/>
          </p:nvPr>
        </p:nvSpPr>
        <p:spPr/>
        <p:txBody>
          <a:bodyPr/>
          <a:lstStyle/>
          <a:p>
            <a:pPr>
              <a:buNone/>
            </a:pPr>
            <a:br>
              <a:rPr lang="en-NL" dirty="0"/>
            </a:br>
            <a:r>
              <a:rPr lang="en-GB" dirty="0"/>
              <a:t>Instructions for the workshop lead:</a:t>
            </a:r>
          </a:p>
          <a:p>
            <a:pPr marL="457200" lvl="1" indent="0">
              <a:buFont typeface="+mj-lt"/>
              <a:buNone/>
            </a:pPr>
            <a:r>
              <a:rPr lang="en-GB" dirty="0"/>
              <a:t>Ask participants to think about the next decision their institution will face regarding XR in education.</a:t>
            </a:r>
          </a:p>
          <a:p>
            <a:pPr marL="457200" lvl="1" indent="0">
              <a:buFont typeface="+mj-lt"/>
              <a:buNone/>
            </a:pPr>
            <a:r>
              <a:rPr lang="en-GB" dirty="0"/>
              <a:t>Have them describe that decision in the space provided.</a:t>
            </a:r>
          </a:p>
          <a:p>
            <a:pPr marL="457200" lvl="1" indent="0">
              <a:buFont typeface="+mj-lt"/>
              <a:buNone/>
            </a:pPr>
            <a:endParaRPr lang="en-GB" dirty="0"/>
          </a:p>
          <a:p>
            <a:pPr marL="457200" lvl="1" indent="0">
              <a:buFont typeface="+mj-lt"/>
              <a:buNone/>
            </a:pPr>
            <a:r>
              <a:rPr lang="en-GB" dirty="0"/>
              <a:t>Prompt them to consider the trade-offs that will come with that decision and write them down.</a:t>
            </a:r>
          </a:p>
          <a:p>
            <a:pPr marL="457200" lvl="1" indent="0">
              <a:buFont typeface="+mj-lt"/>
              <a:buNone/>
            </a:pPr>
            <a:r>
              <a:rPr lang="en-GB" dirty="0"/>
              <a:t>Then, ask them to identify who else should be involved in making this decision and why.</a:t>
            </a:r>
          </a:p>
          <a:p>
            <a:pPr marL="457200" lvl="1" indent="0">
              <a:buFont typeface="+mj-lt"/>
              <a:buNone/>
            </a:pPr>
            <a:endParaRPr lang="en-GB" dirty="0"/>
          </a:p>
          <a:p>
            <a:pPr marL="457200" lvl="1" indent="0">
              <a:buFont typeface="+mj-lt"/>
              <a:buNone/>
            </a:pPr>
            <a:r>
              <a:rPr lang="en-GB" dirty="0"/>
              <a:t>Finally, have them suggest one step they can take to ensure this decision is handled responsibly.</a:t>
            </a:r>
          </a:p>
          <a:p>
            <a:pPr marL="457200" lvl="1" indent="0">
              <a:buFont typeface="+mj-lt"/>
              <a:buNone/>
            </a:pPr>
            <a:r>
              <a:rPr lang="en-GB" dirty="0"/>
              <a:t>Encourage participants to share their insights and ideas with the group.</a:t>
            </a:r>
          </a:p>
        </p:txBody>
      </p:sp>
      <p:sp>
        <p:nvSpPr>
          <p:cNvPr id="4" name="Slide Number Placeholder 3">
            <a:extLst>
              <a:ext uri="{FF2B5EF4-FFF2-40B4-BE49-F238E27FC236}">
                <a16:creationId xmlns:a16="http://schemas.microsoft.com/office/drawing/2014/main" id="{0408FF3C-368C-9FED-8FAC-0478B9172582}"/>
              </a:ext>
            </a:extLst>
          </p:cNvPr>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39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759121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40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737182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noRot="1" noChangeAspect="1"/>
          </p:cNvSpPr>
          <p:nvPr>
            <p:ph type="sldImg"/>
          </p:nvPr>
        </p:nvSpPr>
        <p:spPr>
          <a:xfrm>
            <a:off x="685800" y="1143000"/>
            <a:ext cx="5486400" cy="3086100"/>
          </a:xfrm>
          <a:prstGeom prst="rect">
            <a:avLst/>
          </a:prstGeom>
          <a:ln w="0">
            <a:noFill/>
          </a:ln>
        </p:spPr>
      </p:sp>
      <p:sp>
        <p:nvSpPr>
          <p:cNvPr id="12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Calibri"/>
            </a:endParaRPr>
          </a:p>
        </p:txBody>
      </p:sp>
      <p:sp>
        <p:nvSpPr>
          <p:cNvPr id="130" name="PlaceHolder 3"/>
          <p:cNvSpPr>
            <a:spLocks noGrp="1"/>
          </p:cNvSpPr>
          <p:nvPr>
            <p:ph type="sldNum" idx="1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2F3E9810-2D30-476E-B0BF-D42FF9F940E1}" type="slidenum">
              <a:rPr lang="en-NL" sz="1200" b="0" strike="noStrike" spc="-1">
                <a:solidFill>
                  <a:srgbClr val="000000"/>
                </a:solidFill>
                <a:latin typeface="Calibri"/>
              </a:rPr>
              <a:t>41</a:t>
            </a:fld>
            <a:endParaRPr lang="en-US"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L" dirty="0"/>
              <a:t>Host/Hostess: </a:t>
            </a:r>
            <a:br>
              <a:rPr lang="en-NL" dirty="0"/>
            </a:br>
            <a:endParaRPr lang="en-NL" dirty="0"/>
          </a:p>
          <a:p>
            <a:pPr marL="171450" indent="-171450">
              <a:buFont typeface="Arial" panose="020B0604020202020204" pitchFamily="34" charset="0"/>
              <a:buChar char="•"/>
            </a:pPr>
            <a:r>
              <a:rPr lang="en-US" dirty="0"/>
              <a:t>It is always welcome that you mention why this topic is important to you personally or why you find it important to discuss this within your institution/school. </a:t>
            </a:r>
            <a:endParaRPr lang="en-NL" dirty="0"/>
          </a:p>
          <a:p>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13923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GB" dirty="0"/>
          </a:p>
          <a:p>
            <a:r>
              <a:rPr lang="en-GB" b="1" dirty="0"/>
              <a:t>Presentation notes: </a:t>
            </a:r>
          </a:p>
          <a:p>
            <a:r>
              <a:rPr lang="en-GB" dirty="0"/>
              <a:t>Point 1: Technologies aren’t neutral—they reflect values beyond efficiency or productivity. </a:t>
            </a:r>
          </a:p>
          <a:p>
            <a:r>
              <a:rPr lang="en-GB" dirty="0"/>
              <a:t>Point 2: XR and AI are advancing rapidly, often without considering societal impacts.</a:t>
            </a:r>
          </a:p>
          <a:p>
            <a:r>
              <a:rPr lang="en-GB" b="1" dirty="0"/>
              <a:t>Point 3: Now is the time</a:t>
            </a:r>
            <a:r>
              <a:rPr lang="en-GB" dirty="0"/>
              <a:t> to discuss how reality-altering tech shapes our institutions before mass adoption.</a:t>
            </a:r>
          </a:p>
          <a:p>
            <a:endParaRPr lang="en-GB" dirty="0"/>
          </a:p>
          <a:p>
            <a:r>
              <a:rPr lang="en-GB" dirty="0"/>
              <a:t>//</a:t>
            </a:r>
          </a:p>
          <a:p>
            <a:r>
              <a:rPr lang="en-GB"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New Ray-Ban Meta glasses have outsold previous version, </a:t>
            </a:r>
            <a:r>
              <a:rPr lang="en-GB" b="1" dirty="0" err="1"/>
              <a:t>Essilux</a:t>
            </a:r>
            <a:r>
              <a:rPr lang="en-GB" b="1" dirty="0"/>
              <a:t> CEO says</a:t>
            </a:r>
            <a:endParaRPr lang="en-GB" dirty="0"/>
          </a:p>
          <a:p>
            <a:r>
              <a:rPr lang="en-GB" dirty="0"/>
              <a:t>https://</a:t>
            </a:r>
            <a:r>
              <a:rPr lang="en-GB" dirty="0" err="1"/>
              <a:t>ca.fashionnetwork.com</a:t>
            </a:r>
            <a:r>
              <a:rPr lang="en-GB" dirty="0"/>
              <a:t>/news/New-ray-ban-meta-glasses-have-outsold-previous-version-essilux-ceo-says,1650790.html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SINOLINK SECURITIES: The eve of the outbreak of AI glasses, Meta Ray-Ban's annual sales are expected to reach 2 million</a:t>
            </a:r>
            <a:br>
              <a:rPr lang="en-GB" dirty="0"/>
            </a:br>
            <a:r>
              <a:rPr lang="en-GB" dirty="0"/>
              <a:t>https://</a:t>
            </a:r>
            <a:r>
              <a:rPr lang="en-GB" dirty="0" err="1"/>
              <a:t>longportapp.com</a:t>
            </a:r>
            <a:r>
              <a:rPr lang="en-GB" dirty="0"/>
              <a:t>/</a:t>
            </a:r>
            <a:r>
              <a:rPr lang="en-GB" dirty="0" err="1"/>
              <a:t>en</a:t>
            </a:r>
            <a:r>
              <a:rPr lang="en-GB" dirty="0"/>
              <a:t>/news/209060992 </a:t>
            </a: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5</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87123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L" dirty="0"/>
              <a:t>Presentation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Technologies like the Cognixion One give us a glimpse into new possibilities for BCI and virtual information to be shared between user and interfaces.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These examples reveal new ways in wh</a:t>
            </a:r>
            <a:r>
              <a:rPr lang="en-GB" dirty="0" err="1"/>
              <a:t>ic</a:t>
            </a:r>
            <a:r>
              <a:rPr lang="en-NL" dirty="0"/>
              <a:t>h we interact with bioinformation, and offer ‘food for thought’ of how we might view the future of this information in educational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L" dirty="0"/>
              <a:t>AI and XR will continue to develop together and in unexpected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More information on </a:t>
            </a:r>
            <a:r>
              <a:rPr lang="en-GB" b="1" dirty="0"/>
              <a:t>BCI for VR/AR/XR — 2023</a:t>
            </a:r>
            <a:br>
              <a:rPr lang="en-NL" dirty="0"/>
            </a:br>
            <a:r>
              <a:rPr lang="en-GB" dirty="0"/>
              <a:t>https://</a:t>
            </a:r>
            <a:r>
              <a:rPr lang="en-GB" dirty="0" err="1"/>
              <a:t>medium.com</a:t>
            </a:r>
            <a:r>
              <a:rPr lang="en-GB" dirty="0"/>
              <a:t>/@re-</a:t>
            </a:r>
            <a:r>
              <a:rPr lang="en-GB" dirty="0" err="1"/>
              <a:t>ak</a:t>
            </a:r>
            <a:r>
              <a:rPr lang="en-GB" dirty="0"/>
              <a:t>/bci-for-vr-ar-xr-review-2023-68c4faafbbae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Even Realities G1: https://www.4doptiek.nl/</a:t>
            </a:r>
            <a:r>
              <a:rPr lang="en-GB" dirty="0" err="1"/>
              <a:t>nieuws</a:t>
            </a:r>
            <a:r>
              <a:rPr lang="en-GB" dirty="0"/>
              <a:t>/2013155_slimme-bril-even-realities-g1-digital-glasses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idx="6"/>
          </p:nvPr>
        </p:nvSpPr>
        <p:spPr/>
        <p:txBody>
          <a:bodyPr/>
          <a:lstStyle/>
          <a:p>
            <a:pPr indent="0" algn="r">
              <a:buNone/>
            </a:pPr>
            <a:fld id="{772FA8E7-C150-4E6E-987A-C5F75D150B79}" type="slidenum">
              <a:rPr lang="en-US" sz="1400" b="0" strike="noStrike" spc="-1" smtClean="0">
                <a:solidFill>
                  <a:srgbClr val="000000"/>
                </a:solidFill>
                <a:latin typeface="Calibri"/>
              </a:rPr>
              <a:t>6</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37940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75FF-3509-2EF6-7612-EBDAACE55F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4D3ECF-F09B-A55B-3427-4AFE43A25F76}"/>
              </a:ext>
            </a:extLst>
          </p:cNvPr>
          <p:cNvSpPr>
            <a:spLocks noGrp="1" noRot="1" noChangeAspect="1"/>
          </p:cNvSpPr>
          <p:nvPr>
            <p:ph type="sldImg"/>
          </p:nvPr>
        </p:nvSpPr>
        <p:spPr>
          <a:xfrm>
            <a:off x="533400" y="763588"/>
            <a:ext cx="6704013" cy="3771900"/>
          </a:xfrm>
        </p:spPr>
      </p:sp>
      <p:sp>
        <p:nvSpPr>
          <p:cNvPr id="3" name="Tijdelijke aanduiding voor notities 2">
            <a:extLst>
              <a:ext uri="{FF2B5EF4-FFF2-40B4-BE49-F238E27FC236}">
                <a16:creationId xmlns:a16="http://schemas.microsoft.com/office/drawing/2014/main" id="{56C708C9-8D4B-4458-576B-13692EAD255E}"/>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49F123A0-C15D-F453-E0A7-74C04E15FC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74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8274F-7298-2BDB-F9B0-00694D257836}"/>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33B029D0-9109-62C5-D93E-826FD6927E54}"/>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CB2C2ABF-39F6-ED43-503A-BA1306EACDB1}"/>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r>
              <a:rPr lang="en-NL" sz="2000" b="1" dirty="0"/>
              <a:t>Learner Slide</a:t>
            </a:r>
          </a:p>
          <a:p>
            <a:r>
              <a:rPr lang="en-NL" sz="2000" dirty="0"/>
              <a:t>For audience of students or new learners that will need more time to consider the concepts we will discuss in the game. For audience that have less use for other tools or ‘next steps’ after the game in their work. </a:t>
            </a:r>
          </a:p>
          <a:p>
            <a:endParaRPr lang="en-NL" sz="2000" dirty="0"/>
          </a:p>
          <a:p>
            <a:r>
              <a:rPr lang="en-GB" sz="2000" dirty="0"/>
              <a:t>Slide voor </a:t>
            </a:r>
            <a:r>
              <a:rPr lang="en-GB" sz="2000" dirty="0" err="1"/>
              <a:t>leerlingen</a:t>
            </a:r>
            <a:endParaRPr lang="en-GB" sz="2000" dirty="0"/>
          </a:p>
          <a:p>
            <a:r>
              <a:rPr lang="en-GB" sz="2000" dirty="0"/>
              <a:t>Voor </a:t>
            </a:r>
            <a:r>
              <a:rPr lang="en-GB" sz="2000" dirty="0" err="1"/>
              <a:t>studenten</a:t>
            </a:r>
            <a:r>
              <a:rPr lang="en-GB" sz="2000" dirty="0"/>
              <a:t> of </a:t>
            </a:r>
            <a:r>
              <a:rPr lang="en-GB" sz="2000" dirty="0" err="1"/>
              <a:t>nieuwe</a:t>
            </a:r>
            <a:r>
              <a:rPr lang="en-GB" sz="2000" dirty="0"/>
              <a:t> </a:t>
            </a:r>
            <a:r>
              <a:rPr lang="en-GB" sz="2000" dirty="0" err="1"/>
              <a:t>leerlingen</a:t>
            </a:r>
            <a:r>
              <a:rPr lang="en-GB" sz="2000" dirty="0"/>
              <a:t> die </a:t>
            </a:r>
            <a:r>
              <a:rPr lang="en-GB" sz="2000" dirty="0" err="1"/>
              <a:t>meer</a:t>
            </a:r>
            <a:r>
              <a:rPr lang="en-GB" sz="2000" dirty="0"/>
              <a:t> </a:t>
            </a:r>
            <a:r>
              <a:rPr lang="en-GB" sz="2000" dirty="0" err="1"/>
              <a:t>tijd</a:t>
            </a:r>
            <a:r>
              <a:rPr lang="en-GB" sz="2000" dirty="0"/>
              <a:t> </a:t>
            </a:r>
            <a:r>
              <a:rPr lang="en-GB" sz="2000" dirty="0" err="1"/>
              <a:t>nodig</a:t>
            </a:r>
            <a:r>
              <a:rPr lang="en-GB" sz="2000" dirty="0"/>
              <a:t> </a:t>
            </a:r>
            <a:r>
              <a:rPr lang="en-GB" sz="2000" dirty="0" err="1"/>
              <a:t>hebben</a:t>
            </a:r>
            <a:r>
              <a:rPr lang="en-GB" sz="2000" dirty="0"/>
              <a:t> om </a:t>
            </a:r>
            <a:r>
              <a:rPr lang="en-GB" sz="2000" dirty="0" err="1"/>
              <a:t>na</a:t>
            </a:r>
            <a:r>
              <a:rPr lang="en-GB" sz="2000" dirty="0"/>
              <a:t> </a:t>
            </a:r>
            <a:r>
              <a:rPr lang="en-GB" sz="2000" dirty="0" err="1"/>
              <a:t>te</a:t>
            </a:r>
            <a:r>
              <a:rPr lang="en-GB" sz="2000" dirty="0"/>
              <a:t> </a:t>
            </a:r>
            <a:r>
              <a:rPr lang="en-GB" sz="2000" dirty="0" err="1"/>
              <a:t>denken</a:t>
            </a:r>
            <a:r>
              <a:rPr lang="en-GB" sz="2000" dirty="0"/>
              <a:t> over de </a:t>
            </a:r>
            <a:r>
              <a:rPr lang="en-GB" sz="2000" dirty="0" err="1"/>
              <a:t>concepten</a:t>
            </a:r>
            <a:r>
              <a:rPr lang="en-GB" sz="2000" dirty="0"/>
              <a:t> die we in het </a:t>
            </a:r>
            <a:r>
              <a:rPr lang="en-GB" sz="2000" dirty="0" err="1"/>
              <a:t>spel</a:t>
            </a:r>
            <a:r>
              <a:rPr lang="en-GB" sz="2000" dirty="0"/>
              <a:t> </a:t>
            </a:r>
            <a:r>
              <a:rPr lang="en-GB" sz="2000" dirty="0" err="1"/>
              <a:t>bespreken</a:t>
            </a:r>
            <a:r>
              <a:rPr lang="en-GB" sz="2000" dirty="0"/>
              <a:t>. Voor </a:t>
            </a:r>
            <a:r>
              <a:rPr lang="en-GB" sz="2000" dirty="0" err="1"/>
              <a:t>een</a:t>
            </a:r>
            <a:r>
              <a:rPr lang="en-GB" sz="2000" dirty="0"/>
              <a:t> </a:t>
            </a:r>
            <a:r>
              <a:rPr lang="en-GB" sz="2000" dirty="0" err="1"/>
              <a:t>publiek</a:t>
            </a:r>
            <a:r>
              <a:rPr lang="en-GB" sz="2000" dirty="0"/>
              <a:t> </a:t>
            </a:r>
            <a:r>
              <a:rPr lang="en-GB" sz="2000" dirty="0" err="1"/>
              <a:t>dat</a:t>
            </a:r>
            <a:r>
              <a:rPr lang="en-GB" sz="2000" dirty="0"/>
              <a:t> minder </a:t>
            </a:r>
            <a:r>
              <a:rPr lang="en-GB" sz="2000" dirty="0" err="1"/>
              <a:t>gebruik</a:t>
            </a:r>
            <a:r>
              <a:rPr lang="en-GB" sz="2000" dirty="0"/>
              <a:t> </a:t>
            </a:r>
            <a:r>
              <a:rPr lang="en-GB" sz="2000" dirty="0" err="1"/>
              <a:t>maakt</a:t>
            </a:r>
            <a:r>
              <a:rPr lang="en-GB" sz="2000" dirty="0"/>
              <a:t> van </a:t>
            </a:r>
            <a:r>
              <a:rPr lang="en-GB" sz="2000" dirty="0" err="1"/>
              <a:t>andere</a:t>
            </a:r>
            <a:r>
              <a:rPr lang="en-GB" sz="2000" dirty="0"/>
              <a:t> </a:t>
            </a:r>
            <a:r>
              <a:rPr lang="en-GB" sz="2000" dirty="0" err="1"/>
              <a:t>hulpmiddelen</a:t>
            </a:r>
            <a:r>
              <a:rPr lang="en-GB" sz="2000" dirty="0"/>
              <a:t> of '</a:t>
            </a:r>
            <a:r>
              <a:rPr lang="en-GB" sz="2000" dirty="0" err="1"/>
              <a:t>volgende</a:t>
            </a:r>
            <a:r>
              <a:rPr lang="en-GB" sz="2000" dirty="0"/>
              <a:t> </a:t>
            </a:r>
            <a:r>
              <a:rPr lang="en-GB" sz="2000" dirty="0" err="1"/>
              <a:t>stappen</a:t>
            </a:r>
            <a:r>
              <a:rPr lang="en-GB" sz="2000" dirty="0"/>
              <a:t>' </a:t>
            </a:r>
            <a:r>
              <a:rPr lang="en-GB" sz="2000" dirty="0" err="1"/>
              <a:t>na</a:t>
            </a:r>
            <a:r>
              <a:rPr lang="en-GB" sz="2000" dirty="0"/>
              <a:t> het </a:t>
            </a:r>
            <a:r>
              <a:rPr lang="en-GB" sz="2000" dirty="0" err="1"/>
              <a:t>spel</a:t>
            </a:r>
            <a:r>
              <a:rPr lang="en-GB" sz="2000" dirty="0"/>
              <a:t> in </a:t>
            </a:r>
            <a:r>
              <a:rPr lang="en-GB" sz="2000" dirty="0" err="1"/>
              <a:t>hun</a:t>
            </a:r>
            <a:r>
              <a:rPr lang="en-GB" sz="2000" dirty="0"/>
              <a:t> </a:t>
            </a:r>
            <a:r>
              <a:rPr lang="en-GB" sz="2000" dirty="0" err="1"/>
              <a:t>werk</a:t>
            </a:r>
            <a:r>
              <a:rPr lang="en-GB" sz="2000" dirty="0"/>
              <a:t>. </a:t>
            </a:r>
            <a:endParaRPr lang="en-NL" sz="2000" dirty="0"/>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C90A5096-F3DF-64CB-C883-B7E13F441D41}"/>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9</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27617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3713-50B0-1441-B468-9EA8256A2844}"/>
            </a:ext>
          </a:extLst>
        </p:cNvPr>
        <p:cNvGrpSpPr/>
        <p:nvPr/>
      </p:nvGrpSpPr>
      <p:grpSpPr>
        <a:xfrm>
          <a:off x="0" y="0"/>
          <a:ext cx="0" cy="0"/>
          <a:chOff x="0" y="0"/>
          <a:chExt cx="0" cy="0"/>
        </a:xfrm>
      </p:grpSpPr>
      <p:sp>
        <p:nvSpPr>
          <p:cNvPr id="125" name="PlaceHolder 1">
            <a:extLst>
              <a:ext uri="{FF2B5EF4-FFF2-40B4-BE49-F238E27FC236}">
                <a16:creationId xmlns:a16="http://schemas.microsoft.com/office/drawing/2014/main" id="{3017CE36-84FE-2265-4F0D-093D095F9ABC}"/>
              </a:ext>
            </a:extLst>
          </p:cNvPr>
          <p:cNvSpPr>
            <a:spLocks noGrp="1" noRot="1" noChangeAspect="1"/>
          </p:cNvSpPr>
          <p:nvPr>
            <p:ph type="sldImg"/>
          </p:nvPr>
        </p:nvSpPr>
        <p:spPr>
          <a:xfrm>
            <a:off x="685800" y="1143000"/>
            <a:ext cx="5486400" cy="3086100"/>
          </a:xfrm>
          <a:prstGeom prst="rect">
            <a:avLst/>
          </a:prstGeom>
          <a:ln w="0">
            <a:noFill/>
          </a:ln>
        </p:spPr>
      </p:sp>
      <p:sp>
        <p:nvSpPr>
          <p:cNvPr id="126" name="PlaceHolder 2">
            <a:extLst>
              <a:ext uri="{FF2B5EF4-FFF2-40B4-BE49-F238E27FC236}">
                <a16:creationId xmlns:a16="http://schemas.microsoft.com/office/drawing/2014/main" id="{E4D7F1E9-BBD5-C0CF-2BE7-260772552CD2}"/>
              </a:ext>
            </a:extLst>
          </p:cNvPr>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strike="noStrike" spc="-1" dirty="0">
              <a:solidFill>
                <a:srgbClr val="000000"/>
              </a:solidFill>
              <a:latin typeface="Calibri"/>
            </a:endParaRPr>
          </a:p>
        </p:txBody>
      </p:sp>
      <p:sp>
        <p:nvSpPr>
          <p:cNvPr id="127" name="PlaceHolder 3">
            <a:extLst>
              <a:ext uri="{FF2B5EF4-FFF2-40B4-BE49-F238E27FC236}">
                <a16:creationId xmlns:a16="http://schemas.microsoft.com/office/drawing/2014/main" id="{83B66D58-4D9E-C448-C2E0-3E6ABC64FAD5}"/>
              </a:ext>
            </a:extLst>
          </p:cNvPr>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NL" sz="1200" b="0" strike="noStrike" spc="-1">
                <a:solidFill>
                  <a:srgbClr val="000000"/>
                </a:solidFill>
                <a:latin typeface="Calibri"/>
              </a:defRPr>
            </a:lvl1pPr>
          </a:lstStyle>
          <a:p>
            <a:pPr indent="0" algn="r">
              <a:lnSpc>
                <a:spcPct val="100000"/>
              </a:lnSpc>
              <a:buNone/>
            </a:pPr>
            <a:fld id="{DF17AB75-1ACC-4FFC-AEC6-5DAB55287710}" type="slidenum">
              <a:rPr lang="en-NL" sz="1200" b="0" strike="noStrike" spc="-1">
                <a:solidFill>
                  <a:srgbClr val="000000"/>
                </a:solidFill>
                <a:latin typeface="Calibri"/>
              </a:rPr>
              <a:t>10</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44328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and Content ">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F758D7DC-08C9-4AFA-8298-07CF94B55B28}"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ext Image 50/50">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C15FE2C1-0C81-4001-9862-43F450ED5422}"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418763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Image Text 50/50">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Graphic 3"/>
          <p:cNvPicPr/>
          <p:nvPr/>
        </p:nvPicPr>
        <p:blipFill>
          <a:blip r:embed="rId3">
            <a:extLst>
              <a:ext uri="{96DAC541-7B7A-43D3-8B79-37D633B846F1}">
                <asvg:svgBlip xmlns:asvg="http://schemas.microsoft.com/office/drawing/2016/SVG/main" r:embed="rId4"/>
              </a:ext>
            </a:extLst>
          </a:blip>
          <a:stretch/>
        </p:blipFill>
        <p:spPr>
          <a:xfrm>
            <a:off x="10114560" y="4780800"/>
            <a:ext cx="2076840" cy="2076840"/>
          </a:xfrm>
          <a:prstGeom prst="rect">
            <a:avLst/>
          </a:prstGeom>
          <a:ln w="0">
            <a:noFill/>
          </a:ln>
        </p:spPr>
      </p:pic>
      <p:sp>
        <p:nvSpPr>
          <p:cNvPr id="15" name="PlaceHolder 1"/>
          <p:cNvSpPr>
            <a:spLocks noGrp="1"/>
          </p:cNvSpPr>
          <p:nvPr>
            <p:ph type="title"/>
          </p:nvPr>
        </p:nvSpPr>
        <p:spPr>
          <a:xfrm>
            <a:off x="838080" y="660240"/>
            <a:ext cx="10515240" cy="1029960"/>
          </a:xfrm>
          <a:prstGeom prst="rect">
            <a:avLst/>
          </a:prstGeom>
          <a:noFill/>
          <a:ln w="0">
            <a:noFill/>
          </a:ln>
        </p:spPr>
        <p:txBody>
          <a:bodyPr lIns="91440" tIns="45720" rIns="91440" bIns="45720" anchor="ctr">
            <a:no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16" name="PlaceHolder 2"/>
          <p:cNvSpPr>
            <a:spLocks noGrp="1"/>
          </p:cNvSpPr>
          <p:nvPr>
            <p:ph type="body"/>
          </p:nvPr>
        </p:nvSpPr>
        <p:spPr>
          <a:xfrm>
            <a:off x="838080" y="1825560"/>
            <a:ext cx="10515240" cy="39859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a:p>
            <a:pPr marL="685800" lvl="1" indent="-228600" defTabSz="914400">
              <a:lnSpc>
                <a:spcPct val="90000"/>
              </a:lnSpc>
              <a:spcBef>
                <a:spcPts val="499"/>
              </a:spcBef>
              <a:buClr>
                <a:srgbClr val="000000"/>
              </a:buClr>
              <a:buFont typeface="Arial"/>
              <a:buChar char="•"/>
            </a:pPr>
            <a:r>
              <a:rPr lang="en-GB" sz="2000" b="0" strike="noStrike" spc="-1">
                <a:solidFill>
                  <a:schemeClr val="dk1"/>
                </a:solidFill>
                <a:latin typeface="General Sans"/>
              </a:rPr>
              <a:t>Second level</a:t>
            </a:r>
            <a:endParaRPr lang="en-NL" sz="2000" b="0" strike="noStrike" spc="-1">
              <a:solidFill>
                <a:schemeClr val="dk1"/>
              </a:solidFill>
              <a:latin typeface="General Sans"/>
            </a:endParaRPr>
          </a:p>
          <a:p>
            <a:pPr marL="1143000" lvl="2" indent="-228600" defTabSz="914400">
              <a:lnSpc>
                <a:spcPct val="90000"/>
              </a:lnSpc>
              <a:spcBef>
                <a:spcPts val="499"/>
              </a:spcBef>
              <a:buClr>
                <a:srgbClr val="000000"/>
              </a:buClr>
              <a:buFont typeface="Arial"/>
              <a:buChar char="•"/>
            </a:pPr>
            <a:r>
              <a:rPr lang="en-GB" sz="1800" b="0" strike="noStrike" spc="-1">
                <a:solidFill>
                  <a:schemeClr val="dk1"/>
                </a:solidFill>
                <a:latin typeface="General Sans"/>
              </a:rPr>
              <a:t>Third level</a:t>
            </a:r>
            <a:endParaRPr lang="en-NL" sz="1800" b="0" strike="noStrike" spc="-1">
              <a:solidFill>
                <a:schemeClr val="dk1"/>
              </a:solidFill>
              <a:latin typeface="General Sans"/>
            </a:endParaRPr>
          </a:p>
          <a:p>
            <a:pPr marL="1600200" lvl="3" indent="-228600" defTabSz="914400">
              <a:lnSpc>
                <a:spcPct val="90000"/>
              </a:lnSpc>
              <a:spcBef>
                <a:spcPts val="499"/>
              </a:spcBef>
              <a:buClr>
                <a:srgbClr val="000000"/>
              </a:buClr>
              <a:buFont typeface="Arial"/>
              <a:buChar char="•"/>
            </a:pPr>
            <a:r>
              <a:rPr lang="en-GB" sz="1600" b="0" strike="noStrike" spc="-1">
                <a:solidFill>
                  <a:schemeClr val="dk1"/>
                </a:solidFill>
                <a:latin typeface="General Sans"/>
              </a:rPr>
              <a:t>Fourth level</a:t>
            </a:r>
            <a:endParaRPr lang="en-NL" sz="1600" b="0" strike="noStrike" spc="-1">
              <a:solidFill>
                <a:schemeClr val="dk1"/>
              </a:solidFill>
              <a:latin typeface="General Sans"/>
            </a:endParaRPr>
          </a:p>
          <a:p>
            <a:pPr marL="2057400" lvl="4" indent="-228600" defTabSz="914400">
              <a:lnSpc>
                <a:spcPct val="90000"/>
              </a:lnSpc>
              <a:spcBef>
                <a:spcPts val="499"/>
              </a:spcBef>
              <a:buClr>
                <a:srgbClr val="000000"/>
              </a:buClr>
              <a:buFont typeface="Arial"/>
              <a:buChar char="•"/>
            </a:pPr>
            <a:r>
              <a:rPr lang="en-GB" sz="1400" b="0" strike="noStrike" spc="-1">
                <a:solidFill>
                  <a:schemeClr val="dk1"/>
                </a:solidFill>
                <a:latin typeface="General Sans"/>
              </a:rPr>
              <a:t>Fifth level</a:t>
            </a:r>
            <a:endParaRPr lang="en-NL" sz="1400" b="0" strike="noStrike" spc="-1">
              <a:solidFill>
                <a:schemeClr val="dk1"/>
              </a:solidFill>
              <a:latin typeface="General Sans"/>
            </a:endParaRPr>
          </a:p>
        </p:txBody>
      </p:sp>
      <p:sp>
        <p:nvSpPr>
          <p:cNvPr id="17" name="PlaceHolder 3"/>
          <p:cNvSpPr>
            <a:spLocks noGrp="1"/>
          </p:cNvSpPr>
          <p:nvPr>
            <p:ph type="sldNum" idx="1"/>
          </p:nvPr>
        </p:nvSpPr>
        <p:spPr>
          <a:xfrm>
            <a:off x="838080" y="5946840"/>
            <a:ext cx="2742840" cy="30060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DCE2E0D4-4531-4C8B-85F2-D6A1AD783332}" type="slidenum">
              <a:rPr lang="en-NL" sz="1400" b="0" strike="noStrike" spc="-1">
                <a:solidFill>
                  <a:schemeClr val="dk1"/>
                </a:solidFill>
                <a:latin typeface="General Sans"/>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Graphic 5"/>
          <p:cNvPicPr/>
          <p:nvPr/>
        </p:nvPicPr>
        <p:blipFill>
          <a:blip r:embed="rId4">
            <a:extLst>
              <a:ext uri="{96DAC541-7B7A-43D3-8B79-37D633B846F1}">
                <asvg:svgBlip xmlns:asvg="http://schemas.microsoft.com/office/drawing/2016/SVG/main" r:embed="rId5"/>
              </a:ext>
            </a:extLst>
          </a:blip>
          <a:stretch/>
        </p:blipFill>
        <p:spPr>
          <a:xfrm>
            <a:off x="10114560" y="4780800"/>
            <a:ext cx="2076840" cy="2076840"/>
          </a:xfrm>
          <a:prstGeom prst="rect">
            <a:avLst/>
          </a:prstGeom>
          <a:ln w="0">
            <a:noFill/>
          </a:ln>
        </p:spPr>
      </p:pic>
      <p:sp>
        <p:nvSpPr>
          <p:cNvPr id="19" name="PlaceHolder 1"/>
          <p:cNvSpPr>
            <a:spLocks noGrp="1"/>
          </p:cNvSpPr>
          <p:nvPr>
            <p:ph type="title"/>
          </p:nvPr>
        </p:nvSpPr>
        <p:spPr>
          <a:xfrm>
            <a:off x="839880" y="771120"/>
            <a:ext cx="4943880" cy="2352960"/>
          </a:xfrm>
          <a:prstGeom prst="rect">
            <a:avLst/>
          </a:prstGeom>
          <a:noFill/>
          <a:ln w="0">
            <a:noFill/>
          </a:ln>
        </p:spPr>
        <p:txBody>
          <a:bodyPr lIns="91440" tIns="45720" rIns="91440" bIns="45720" anchor="b">
            <a:norm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20" name="PlaceHolder 2"/>
          <p:cNvSpPr>
            <a:spLocks noGrp="1"/>
          </p:cNvSpPr>
          <p:nvPr>
            <p:ph type="body"/>
          </p:nvPr>
        </p:nvSpPr>
        <p:spPr>
          <a:xfrm>
            <a:off x="6408000" y="765720"/>
            <a:ext cx="5018040" cy="5330160"/>
          </a:xfrm>
          <a:prstGeom prst="rect">
            <a:avLst/>
          </a:prstGeom>
          <a:solidFill>
            <a:srgbClr val="F4D9DC"/>
          </a:solidFill>
          <a:ln w="0">
            <a:noFill/>
          </a:ln>
        </p:spPr>
        <p:txBody>
          <a:bodyPr lIns="90000" tIns="45000" rIns="90000" bIns="45000" anchor="ctr">
            <a:normAutofit/>
          </a:bodyPr>
          <a:lstStyle/>
          <a:p>
            <a:pPr indent="0" algn="ctr" defTabSz="914400">
              <a:lnSpc>
                <a:spcPct val="100000"/>
              </a:lnSpc>
              <a:buNone/>
              <a:tabLst>
                <a:tab pos="0" algn="l"/>
              </a:tabLst>
            </a:pPr>
            <a:r>
              <a:rPr lang="en-NL" sz="1600" b="0" strike="noStrike" spc="-1">
                <a:solidFill>
                  <a:schemeClr val="dk1"/>
                </a:solidFill>
                <a:latin typeface="Calibri"/>
              </a:rPr>
              <a:t>Add picture</a:t>
            </a:r>
            <a:endParaRPr lang="en-NL" sz="1600" b="0" strike="noStrike" spc="-1">
              <a:solidFill>
                <a:schemeClr val="dk1"/>
              </a:solidFill>
              <a:latin typeface="General Sans"/>
            </a:endParaRPr>
          </a:p>
        </p:txBody>
      </p:sp>
      <p:sp>
        <p:nvSpPr>
          <p:cNvPr id="21" name="PlaceHolder 3"/>
          <p:cNvSpPr>
            <a:spLocks noGrp="1"/>
          </p:cNvSpPr>
          <p:nvPr>
            <p:ph type="body"/>
          </p:nvPr>
        </p:nvSpPr>
        <p:spPr>
          <a:xfrm>
            <a:off x="839880" y="3367080"/>
            <a:ext cx="4943880" cy="24444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p:txBody>
      </p:sp>
      <p:sp>
        <p:nvSpPr>
          <p:cNvPr id="22" name="PlaceHolder 4"/>
          <p:cNvSpPr>
            <a:spLocks noGrp="1"/>
          </p:cNvSpPr>
          <p:nvPr>
            <p:ph type="sldNum" idx="2"/>
          </p:nvPr>
        </p:nvSpPr>
        <p:spPr>
          <a:xfrm>
            <a:off x="838080" y="5946840"/>
            <a:ext cx="2742840" cy="30060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B9230EFB-5C06-45BF-A336-EA40227674FB}" type="slidenum">
              <a:rPr lang="en-NL" sz="1400" b="0" strike="noStrike" spc="-1">
                <a:solidFill>
                  <a:schemeClr val="dk1"/>
                </a:solidFill>
                <a:latin typeface="General Sans"/>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7"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 name="Graphic 5"/>
          <p:cNvPicPr/>
          <p:nvPr/>
        </p:nvPicPr>
        <p:blipFill>
          <a:blip r:embed="rId3">
            <a:extLst>
              <a:ext uri="{96DAC541-7B7A-43D3-8B79-37D633B846F1}">
                <asvg:svgBlip xmlns:asvg="http://schemas.microsoft.com/office/drawing/2016/SVG/main" r:embed="rId4"/>
              </a:ext>
            </a:extLst>
          </a:blip>
          <a:stretch/>
        </p:blipFill>
        <p:spPr>
          <a:xfrm>
            <a:off x="10114560" y="4780800"/>
            <a:ext cx="2076840" cy="2076840"/>
          </a:xfrm>
          <a:prstGeom prst="rect">
            <a:avLst/>
          </a:prstGeom>
          <a:ln w="0">
            <a:noFill/>
          </a:ln>
        </p:spPr>
      </p:pic>
      <p:sp>
        <p:nvSpPr>
          <p:cNvPr id="24" name="PlaceHolder 1"/>
          <p:cNvSpPr>
            <a:spLocks noGrp="1"/>
          </p:cNvSpPr>
          <p:nvPr>
            <p:ph type="body"/>
          </p:nvPr>
        </p:nvSpPr>
        <p:spPr>
          <a:xfrm>
            <a:off x="839880" y="712440"/>
            <a:ext cx="5018040" cy="5330160"/>
          </a:xfrm>
          <a:prstGeom prst="rect">
            <a:avLst/>
          </a:prstGeom>
          <a:solidFill>
            <a:srgbClr val="F4D9DC"/>
          </a:solidFill>
          <a:ln w="0">
            <a:noFill/>
          </a:ln>
        </p:spPr>
        <p:txBody>
          <a:bodyPr lIns="90000" tIns="45000" rIns="90000" bIns="45000" anchor="ctr">
            <a:normAutofit/>
          </a:bodyPr>
          <a:lstStyle/>
          <a:p>
            <a:pPr indent="0" algn="ctr" defTabSz="914400">
              <a:lnSpc>
                <a:spcPct val="100000"/>
              </a:lnSpc>
              <a:buNone/>
              <a:tabLst>
                <a:tab pos="0" algn="l"/>
              </a:tabLst>
            </a:pPr>
            <a:r>
              <a:rPr lang="en-NL" sz="1600" b="0" strike="noStrike" spc="-1">
                <a:solidFill>
                  <a:schemeClr val="dk1"/>
                </a:solidFill>
                <a:latin typeface="Calibri"/>
              </a:rPr>
              <a:t>Add picture</a:t>
            </a:r>
            <a:endParaRPr lang="en-NL" sz="1600" b="0" strike="noStrike" spc="-1">
              <a:solidFill>
                <a:schemeClr val="dk1"/>
              </a:solidFill>
              <a:latin typeface="General Sans"/>
            </a:endParaRPr>
          </a:p>
        </p:txBody>
      </p:sp>
      <p:sp>
        <p:nvSpPr>
          <p:cNvPr id="25" name="PlaceHolder 2"/>
          <p:cNvSpPr>
            <a:spLocks noGrp="1"/>
          </p:cNvSpPr>
          <p:nvPr>
            <p:ph type="title"/>
          </p:nvPr>
        </p:nvSpPr>
        <p:spPr>
          <a:xfrm>
            <a:off x="6408000" y="712440"/>
            <a:ext cx="4943880" cy="2406240"/>
          </a:xfrm>
          <a:prstGeom prst="rect">
            <a:avLst/>
          </a:prstGeom>
          <a:noFill/>
          <a:ln w="0">
            <a:noFill/>
          </a:ln>
        </p:spPr>
        <p:txBody>
          <a:bodyPr lIns="91440" tIns="45720" rIns="91440" bIns="45720" anchor="b">
            <a:normAutofit/>
          </a:bodyPr>
          <a:lstStyle/>
          <a:p>
            <a:pPr indent="0" defTabSz="914400">
              <a:lnSpc>
                <a:spcPct val="90000"/>
              </a:lnSpc>
              <a:buNone/>
            </a:pPr>
            <a:r>
              <a:rPr lang="en-GB" sz="4000" b="1" strike="noStrike" spc="-1">
                <a:solidFill>
                  <a:schemeClr val="dk1"/>
                </a:solidFill>
                <a:latin typeface="General Sans Semibold"/>
              </a:rPr>
              <a:t>Click to edit Master title style</a:t>
            </a:r>
            <a:endParaRPr lang="en-NL" sz="4000" b="0" strike="noStrike" spc="-1">
              <a:solidFill>
                <a:schemeClr val="dk1"/>
              </a:solidFill>
              <a:latin typeface="Calibri"/>
            </a:endParaRPr>
          </a:p>
        </p:txBody>
      </p:sp>
      <p:sp>
        <p:nvSpPr>
          <p:cNvPr id="26" name="PlaceHolder 3"/>
          <p:cNvSpPr>
            <a:spLocks noGrp="1"/>
          </p:cNvSpPr>
          <p:nvPr>
            <p:ph type="body"/>
          </p:nvPr>
        </p:nvSpPr>
        <p:spPr>
          <a:xfrm>
            <a:off x="6408000" y="3367080"/>
            <a:ext cx="4943880" cy="250164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400" b="0" strike="noStrike" spc="-1">
                <a:solidFill>
                  <a:schemeClr val="dk1"/>
                </a:solidFill>
                <a:latin typeface="General Sans"/>
              </a:rPr>
              <a:t>Click to edit Master text styles</a:t>
            </a:r>
            <a:endParaRPr lang="en-NL" sz="2400" b="0" strike="noStrike" spc="-1">
              <a:solidFill>
                <a:schemeClr val="dk1"/>
              </a:solidFill>
              <a:latin typeface="General Sans"/>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edu.nl/cube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4.sv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surf.nl/themas/publieke-waard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du.nl/vxewe" TargetMode="External"/><Relationship Id="rId2" Type="http://schemas.openxmlformats.org/officeDocument/2006/relationships/hyperlink" Target="https://edu.nl/yc4wq"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hyperlink" Target="https://edu.nl/6hyrt" TargetMode="External"/><Relationship Id="rId4" Type="http://schemas.openxmlformats.org/officeDocument/2006/relationships/hyperlink" Target="https://edu.nl/fc6c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
          <a:extLst>
            <a:ext uri="{FF2B5EF4-FFF2-40B4-BE49-F238E27FC236}">
              <a16:creationId xmlns:a16="http://schemas.microsoft.com/office/drawing/2014/main" id="{95A49B73-595B-6CB3-3988-EA77B81476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09B0755-8446-4161-2440-9566ABFA700A}"/>
              </a:ext>
            </a:extLst>
          </p:cNvPr>
          <p:cNvSpPr txBox="1"/>
          <p:nvPr/>
        </p:nvSpPr>
        <p:spPr>
          <a:xfrm>
            <a:off x="427980" y="5656749"/>
            <a:ext cx="7195830" cy="369332"/>
          </a:xfrm>
          <a:prstGeom prst="rect">
            <a:avLst/>
          </a:prstGeom>
          <a:noFill/>
        </p:spPr>
        <p:txBody>
          <a:bodyPr wrap="square">
            <a:spAutoFit/>
          </a:bodyPr>
          <a:lstStyle/>
          <a:p>
            <a:r>
              <a:rPr lang="en-US" b="1" dirty="0">
                <a:latin typeface="General Sans" pitchFamily="50" charset="0"/>
              </a:rPr>
              <a:t>Printing materials and instruction link for game hosts</a:t>
            </a:r>
          </a:p>
        </p:txBody>
      </p:sp>
      <p:sp>
        <p:nvSpPr>
          <p:cNvPr id="10" name="PlaceHolder 1">
            <a:extLst>
              <a:ext uri="{FF2B5EF4-FFF2-40B4-BE49-F238E27FC236}">
                <a16:creationId xmlns:a16="http://schemas.microsoft.com/office/drawing/2014/main" id="{6F587C6B-A077-EB57-E763-C27A3DB5D42B}"/>
              </a:ext>
            </a:extLst>
          </p:cNvPr>
          <p:cNvSpPr txBox="1">
            <a:spLocks/>
          </p:cNvSpPr>
          <p:nvPr/>
        </p:nvSpPr>
        <p:spPr>
          <a:xfrm>
            <a:off x="427980" y="3070187"/>
            <a:ext cx="8144280" cy="2586562"/>
          </a:xfrm>
          <a:prstGeom prst="rect">
            <a:avLst/>
          </a:prstGeom>
          <a:noFill/>
          <a:ln w="0">
            <a:noFill/>
          </a:ln>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6600" b="1" spc="-1" dirty="0">
                <a:solidFill>
                  <a:schemeClr val="dk1"/>
                </a:solidFill>
                <a:latin typeface="General Sans Semibold"/>
              </a:rPr>
              <a:t>Polder Perspectives XR</a:t>
            </a:r>
            <a:endParaRPr lang="en-IE" sz="3600" spc="-1" dirty="0">
              <a:solidFill>
                <a:schemeClr val="dk1"/>
              </a:solidFill>
              <a:latin typeface="Calibri"/>
            </a:endParaRPr>
          </a:p>
        </p:txBody>
      </p:sp>
      <p:pic>
        <p:nvPicPr>
          <p:cNvPr id="13" name="Picture 12">
            <a:extLst>
              <a:ext uri="{FF2B5EF4-FFF2-40B4-BE49-F238E27FC236}">
                <a16:creationId xmlns:a16="http://schemas.microsoft.com/office/drawing/2014/main" id="{57AB4579-AE30-652A-51AC-EDB4498E8D93}"/>
              </a:ext>
            </a:extLst>
          </p:cNvPr>
          <p:cNvPicPr>
            <a:picLocks noChangeAspect="1"/>
          </p:cNvPicPr>
          <p:nvPr/>
        </p:nvPicPr>
        <p:blipFill>
          <a:blip r:embed="rId3"/>
          <a:stretch>
            <a:fillRect/>
          </a:stretch>
        </p:blipFill>
        <p:spPr>
          <a:xfrm>
            <a:off x="427980" y="238674"/>
            <a:ext cx="1492007" cy="640932"/>
          </a:xfrm>
          <a:prstGeom prst="rect">
            <a:avLst/>
          </a:prstGeom>
        </p:spPr>
      </p:pic>
      <p:sp>
        <p:nvSpPr>
          <p:cNvPr id="2" name="TextBox 1">
            <a:extLst>
              <a:ext uri="{FF2B5EF4-FFF2-40B4-BE49-F238E27FC236}">
                <a16:creationId xmlns:a16="http://schemas.microsoft.com/office/drawing/2014/main" id="{D954464E-FCC6-ACAF-D573-2750EA61D4D5}"/>
              </a:ext>
            </a:extLst>
          </p:cNvPr>
          <p:cNvSpPr txBox="1"/>
          <p:nvPr/>
        </p:nvSpPr>
        <p:spPr>
          <a:xfrm>
            <a:off x="427980" y="5975437"/>
            <a:ext cx="9144000" cy="369332"/>
          </a:xfrm>
          <a:prstGeom prst="rect">
            <a:avLst/>
          </a:prstGeom>
          <a:noFill/>
        </p:spPr>
        <p:txBody>
          <a:bodyPr wrap="square" rtlCol="0">
            <a:spAutoFit/>
          </a:bodyPr>
          <a:lstStyle/>
          <a:p>
            <a:r>
              <a:rPr lang="en-GB" b="1" dirty="0">
                <a:hlinkClick r:id="rId4"/>
              </a:rPr>
              <a:t>Edu.nl/cubeh </a:t>
            </a:r>
            <a:endParaRPr lang="en-GB" b="1" dirty="0"/>
          </a:p>
        </p:txBody>
      </p:sp>
      <p:pic>
        <p:nvPicPr>
          <p:cNvPr id="4" name="Picture 3" descr="A qr code with a few squares&#10;&#10;AI-generated content may be incorrect.">
            <a:extLst>
              <a:ext uri="{FF2B5EF4-FFF2-40B4-BE49-F238E27FC236}">
                <a16:creationId xmlns:a16="http://schemas.microsoft.com/office/drawing/2014/main" id="{2C44E81E-968A-A994-3E90-CDF72719E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61" y="1201251"/>
            <a:ext cx="3997677" cy="4322488"/>
          </a:xfrm>
          <a:prstGeom prst="rect">
            <a:avLst/>
          </a:prstGeom>
        </p:spPr>
      </p:pic>
      <p:sp>
        <p:nvSpPr>
          <p:cNvPr id="5" name="TextBox 4">
            <a:extLst>
              <a:ext uri="{FF2B5EF4-FFF2-40B4-BE49-F238E27FC236}">
                <a16:creationId xmlns:a16="http://schemas.microsoft.com/office/drawing/2014/main" id="{34E7E119-CEFF-89F6-C736-0CCC2B251DFF}"/>
              </a:ext>
            </a:extLst>
          </p:cNvPr>
          <p:cNvSpPr txBox="1"/>
          <p:nvPr/>
        </p:nvSpPr>
        <p:spPr>
          <a:xfrm>
            <a:off x="427979" y="6344769"/>
            <a:ext cx="9143999" cy="369332"/>
          </a:xfrm>
          <a:prstGeom prst="rect">
            <a:avLst/>
          </a:prstGeom>
          <a:noFill/>
        </p:spPr>
        <p:txBody>
          <a:bodyPr wrap="square">
            <a:spAutoFit/>
          </a:bodyPr>
          <a:lstStyle/>
          <a:p>
            <a:r>
              <a:rPr lang="en-US" b="1" dirty="0">
                <a:solidFill>
                  <a:srgbClr val="DD784B"/>
                </a:solidFill>
                <a:latin typeface="General Sans" pitchFamily="50" charset="0"/>
              </a:rPr>
              <a:t>Hosts, check speaker notes throughout this presentation for help and tips!  </a:t>
            </a:r>
          </a:p>
        </p:txBody>
      </p:sp>
    </p:spTree>
    <p:extLst>
      <p:ext uri="{BB962C8B-B14F-4D97-AF65-F5344CB8AC3E}">
        <p14:creationId xmlns:p14="http://schemas.microsoft.com/office/powerpoint/2010/main" val="100091825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81EFA-A118-D940-3B20-85D5F49D130B}"/>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0AEA0110-1E23-91A5-DA0E-BCEF99E19BBB}"/>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Let’s consider values</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A2F54AF8-0CBE-CC22-C31A-A83A596506AC}"/>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What Are Values?</a:t>
            </a:r>
          </a:p>
          <a:p>
            <a:pPr marL="0" indent="0">
              <a:buNone/>
            </a:pPr>
            <a:r>
              <a:rPr lang="en-GB" sz="1800" b="1" dirty="0"/>
              <a:t>Values are the principles and priorities that shape how we think, act, and make decisions</a:t>
            </a:r>
            <a:r>
              <a:rPr lang="en-GB" sz="1800" dirty="0"/>
              <a:t>. </a:t>
            </a:r>
            <a:br>
              <a:rPr lang="en-GB" sz="1800" dirty="0"/>
            </a:br>
            <a:br>
              <a:rPr lang="en-GB" sz="1800" dirty="0"/>
            </a:br>
            <a:r>
              <a:rPr lang="en-GB" sz="1800" dirty="0"/>
              <a:t>Values help guide what we believe is important—both in life and in technology.</a:t>
            </a:r>
          </a:p>
          <a:p>
            <a:pPr marL="0" indent="0">
              <a:buNone/>
            </a:pPr>
            <a:r>
              <a:rPr lang="en-GB" sz="1800" dirty="0"/>
              <a:t>When we talk about XR in education, values help us ask:</a:t>
            </a:r>
          </a:p>
          <a:p>
            <a:r>
              <a:rPr lang="en-GB" sz="1800" dirty="0"/>
              <a:t>What should this technology protect or promote?</a:t>
            </a:r>
          </a:p>
          <a:p>
            <a:r>
              <a:rPr lang="en-GB" sz="1800" dirty="0"/>
              <a:t>Is this safe for students?</a:t>
            </a:r>
          </a:p>
          <a:p>
            <a:r>
              <a:rPr lang="en-GB" sz="1800" dirty="0"/>
              <a:t>How do we balance innovation with ethical concerns?</a:t>
            </a:r>
          </a:p>
          <a:p>
            <a:pPr marL="0" indent="0">
              <a:buNone/>
            </a:pPr>
            <a:r>
              <a:rPr lang="en-GB" sz="1800" dirty="0"/>
              <a:t>Now, take a moment to think about your own values before we begin.</a:t>
            </a:r>
          </a:p>
        </p:txBody>
      </p:sp>
      <p:pic>
        <p:nvPicPr>
          <p:cNvPr id="4" name="Picture 3">
            <a:extLst>
              <a:ext uri="{FF2B5EF4-FFF2-40B4-BE49-F238E27FC236}">
                <a16:creationId xmlns:a16="http://schemas.microsoft.com/office/drawing/2014/main" id="{C730C58A-A7FD-9163-D3E6-DC60091CB7D3}"/>
              </a:ext>
            </a:extLst>
          </p:cNvPr>
          <p:cNvPicPr>
            <a:picLocks noChangeAspect="1"/>
          </p:cNvPicPr>
          <p:nvPr/>
        </p:nvPicPr>
        <p:blipFill rotWithShape="1">
          <a:blip r:embed="rId3">
            <a:extLst>
              <a:ext uri="{28A0092B-C50C-407E-A947-70E740481C1C}">
                <a14:useLocalDpi xmlns:a14="http://schemas.microsoft.com/office/drawing/2010/main" val="0"/>
              </a:ext>
            </a:extLst>
          </a:blip>
          <a:srcRect l="29135" t="5021" r="27627" b="7238"/>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316096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2B87619F-4609-F362-FA63-58CFA9C2F734}"/>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Personal Values Phase – </a:t>
            </a:r>
            <a:r>
              <a:rPr lang="en-NL" sz="3600" b="1" strike="noStrike" spc="-1" dirty="0">
                <a:solidFill>
                  <a:srgbClr val="DD784B"/>
                </a:solidFill>
                <a:latin typeface="General Sans Semibold"/>
              </a:rPr>
              <a:t>5 Min</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E0C0E23D-A150-CBCE-8636-A59CF4D838B1}"/>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20000"/>
              </a:lnSpc>
              <a:spcBef>
                <a:spcPts val="1001"/>
              </a:spcBef>
              <a:buClr>
                <a:srgbClr val="000000"/>
              </a:buClr>
              <a:buFont typeface="Arial"/>
              <a:buChar char="•"/>
            </a:pPr>
            <a:r>
              <a:rPr lang="en-NL" sz="2200" b="0" strike="noStrike" spc="-1" dirty="0">
                <a:solidFill>
                  <a:schemeClr val="dk1"/>
                </a:solidFill>
                <a:latin typeface="General Sans"/>
              </a:rPr>
              <a:t>Grab a </a:t>
            </a:r>
            <a:r>
              <a:rPr lang="en-NL" sz="2200" b="1" strike="noStrike" spc="-1" dirty="0">
                <a:solidFill>
                  <a:schemeClr val="dk1"/>
                </a:solidFill>
                <a:latin typeface="General Sans"/>
              </a:rPr>
              <a:t>Player Profile Sheet</a:t>
            </a:r>
          </a:p>
          <a:p>
            <a:pPr marL="800280" lvl="1" indent="-343080">
              <a:lnSpc>
                <a:spcPct val="120000"/>
              </a:lnSpc>
              <a:spcBef>
                <a:spcPts val="1001"/>
              </a:spcBef>
              <a:buClr>
                <a:srgbClr val="000000"/>
              </a:buClr>
              <a:buFont typeface="Arial"/>
              <a:buChar char="•"/>
            </a:pPr>
            <a:r>
              <a:rPr lang="en-NL" sz="1800" b="0" strike="noStrike" spc="-1" dirty="0">
                <a:solidFill>
                  <a:schemeClr val="dk1"/>
                </a:solidFill>
                <a:latin typeface="General Sans"/>
              </a:rPr>
              <a:t>From the </a:t>
            </a:r>
            <a:r>
              <a:rPr lang="en-NL" sz="1800" b="1" strike="noStrike" spc="-1" dirty="0">
                <a:solidFill>
                  <a:schemeClr val="dk1"/>
                </a:solidFill>
                <a:latin typeface="General Sans"/>
              </a:rPr>
              <a:t>Value Compass (next slide)</a:t>
            </a:r>
          </a:p>
          <a:p>
            <a:pPr marL="343080" indent="-343080" defTabSz="914400">
              <a:lnSpc>
                <a:spcPct val="120000"/>
              </a:lnSpc>
              <a:spcBef>
                <a:spcPts val="1001"/>
              </a:spcBef>
              <a:buClr>
                <a:srgbClr val="000000"/>
              </a:buClr>
              <a:buFont typeface="Arial"/>
              <a:buChar char="•"/>
            </a:pPr>
            <a:r>
              <a:rPr lang="en-NL" sz="2200" b="1" strike="noStrike" spc="-1" dirty="0">
                <a:solidFill>
                  <a:schemeClr val="dk1"/>
                </a:solidFill>
                <a:latin typeface="General Sans"/>
              </a:rPr>
              <a:t>Fill in </a:t>
            </a:r>
            <a:r>
              <a:rPr lang="en-NL" sz="2200" b="0" strike="noStrike" spc="-1" dirty="0">
                <a:solidFill>
                  <a:schemeClr val="dk1"/>
                </a:solidFill>
                <a:latin typeface="General Sans"/>
              </a:rPr>
              <a:t>your top three values you find important for XR in education.</a:t>
            </a:r>
          </a:p>
          <a:p>
            <a:pPr marL="343080" indent="-343080" defTabSz="914400">
              <a:lnSpc>
                <a:spcPct val="120000"/>
              </a:lnSpc>
              <a:spcBef>
                <a:spcPts val="1001"/>
              </a:spcBef>
              <a:buClr>
                <a:srgbClr val="000000"/>
              </a:buClr>
              <a:buFont typeface="Arial"/>
              <a:buChar char="•"/>
            </a:pPr>
            <a:r>
              <a:rPr lang="en-NL" sz="2200" b="0" strike="noStrike" spc="-1" dirty="0">
                <a:solidFill>
                  <a:schemeClr val="dk1"/>
                </a:solidFill>
                <a:latin typeface="General Sans"/>
              </a:rPr>
              <a:t>Place a question you want to answer by the end of the workshop about XR in education. </a:t>
            </a:r>
          </a:p>
        </p:txBody>
      </p:sp>
      <p:pic>
        <p:nvPicPr>
          <p:cNvPr id="4" name="Picture 3">
            <a:extLst>
              <a:ext uri="{FF2B5EF4-FFF2-40B4-BE49-F238E27FC236}">
                <a16:creationId xmlns:a16="http://schemas.microsoft.com/office/drawing/2014/main" id="{DCAD5BEF-46D5-BC1D-E32B-80488BBFEE4F}"/>
              </a:ext>
            </a:extLst>
          </p:cNvPr>
          <p:cNvPicPr>
            <a:picLocks noChangeAspect="1"/>
          </p:cNvPicPr>
          <p:nvPr/>
        </p:nvPicPr>
        <p:blipFill>
          <a:blip r:embed="rId3"/>
          <a:srcRect t="1442" b="25251"/>
          <a:stretch/>
        </p:blipFill>
        <p:spPr>
          <a:xfrm>
            <a:off x="6217114" y="612648"/>
            <a:ext cx="5423763" cy="5632704"/>
          </a:xfrm>
          <a:prstGeom prst="roundRect">
            <a:avLst>
              <a:gd name="adj" fmla="val 284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rot="16200000">
            <a:off x="-4068872" y="989147"/>
            <a:ext cx="10515240" cy="1029960"/>
          </a:xfrm>
          <a:prstGeom prst="rect">
            <a:avLst/>
          </a:prstGeom>
          <a:noFill/>
          <a:ln w="0">
            <a:noFill/>
          </a:ln>
        </p:spPr>
        <p:txBody>
          <a:bodyPr lIns="91440" tIns="45720" rIns="91440" bIns="45720" anchor="ctr">
            <a:noAutofit/>
          </a:bodyPr>
          <a:lstStyle/>
          <a:p>
            <a:pPr indent="0" defTabSz="914400">
              <a:lnSpc>
                <a:spcPct val="90000"/>
              </a:lnSpc>
              <a:buNone/>
            </a:pPr>
            <a:r>
              <a:rPr lang="en-NL" sz="4000" b="1" strike="noStrike" spc="-1" dirty="0">
                <a:solidFill>
                  <a:schemeClr val="dk1"/>
                </a:solidFill>
                <a:latin typeface="General Sans Semibold"/>
              </a:rPr>
              <a:t>Need help with the values?</a:t>
            </a:r>
            <a:endParaRPr lang="en-NL" sz="4000" b="0" strike="noStrike" spc="-1" dirty="0">
              <a:solidFill>
                <a:schemeClr val="dk1"/>
              </a:solidFill>
              <a:latin typeface="Calibri"/>
            </a:endParaRPr>
          </a:p>
        </p:txBody>
      </p:sp>
      <p:pic>
        <p:nvPicPr>
          <p:cNvPr id="49" name="Content Placeholder 9" descr="A diagram of the transformation of education&#10;&#10;Description automatically generated"/>
          <p:cNvPicPr/>
          <p:nvPr/>
        </p:nvPicPr>
        <p:blipFill>
          <a:blip r:embed="rId3"/>
          <a:stretch/>
        </p:blipFill>
        <p:spPr>
          <a:xfrm>
            <a:off x="2415240" y="0"/>
            <a:ext cx="9776160" cy="6932880"/>
          </a:xfrm>
          <a:prstGeom prst="rect">
            <a:avLst/>
          </a:prstGeom>
          <a:ln w="0">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B85CC-6103-F114-9F89-0F440506B7A4}"/>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A79929E7-C83C-1E80-207C-A7DB1BF27766}"/>
              </a:ext>
            </a:extLst>
          </p:cNvPr>
          <p:cNvSpPr txBox="1">
            <a:spLocks/>
          </p:cNvSpPr>
          <p:nvPr/>
        </p:nvSpPr>
        <p:spPr>
          <a:xfrm>
            <a:off x="6246932" y="769128"/>
            <a:ext cx="5633510"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pc="-1" dirty="0">
                <a:solidFill>
                  <a:schemeClr val="dk1"/>
                </a:solidFill>
                <a:latin typeface="General Sans Semibold"/>
              </a:rPr>
              <a:t>Put the personal profile sheet away for now.</a:t>
            </a:r>
          </a:p>
          <a:p>
            <a:r>
              <a:rPr lang="en-NL" sz="2400" b="1" spc="-1" dirty="0">
                <a:solidFill>
                  <a:schemeClr val="dk1"/>
                </a:solidFill>
              </a:rPr>
              <a:t>Save it for later.</a:t>
            </a:r>
            <a:endParaRPr lang="en-NL" sz="2400" b="1" spc="-1" dirty="0">
              <a:solidFill>
                <a:schemeClr val="accent2">
                  <a:lumMod val="75000"/>
                </a:schemeClr>
              </a:solidFill>
            </a:endParaRPr>
          </a:p>
        </p:txBody>
      </p:sp>
      <p:pic>
        <p:nvPicPr>
          <p:cNvPr id="4" name="Picture 3">
            <a:extLst>
              <a:ext uri="{FF2B5EF4-FFF2-40B4-BE49-F238E27FC236}">
                <a16:creationId xmlns:a16="http://schemas.microsoft.com/office/drawing/2014/main" id="{68DA9072-482E-9FD3-E7CD-187845E6A8B8}"/>
              </a:ext>
            </a:extLst>
          </p:cNvPr>
          <p:cNvPicPr>
            <a:picLocks noChangeAspect="1"/>
          </p:cNvPicPr>
          <p:nvPr/>
        </p:nvPicPr>
        <p:blipFill>
          <a:blip r:embed="rId3"/>
          <a:srcRect l="2557" t="1658" r="2687" b="28877"/>
          <a:stretch/>
        </p:blipFill>
        <p:spPr>
          <a:xfrm>
            <a:off x="411863" y="769128"/>
            <a:ext cx="5423763" cy="5632704"/>
          </a:xfrm>
          <a:prstGeom prst="roundRect">
            <a:avLst>
              <a:gd name="adj" fmla="val 2843"/>
            </a:avLst>
          </a:prstGeom>
        </p:spPr>
      </p:pic>
      <p:pic>
        <p:nvPicPr>
          <p:cNvPr id="6" name="Graphic 5" descr="Arrow: Anti-clockwise curve outline">
            <a:extLst>
              <a:ext uri="{FF2B5EF4-FFF2-40B4-BE49-F238E27FC236}">
                <a16:creationId xmlns:a16="http://schemas.microsoft.com/office/drawing/2014/main" id="{801BFE37-607B-DFD1-B1AC-5D54563C5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flipH="1" flipV="1">
            <a:off x="6258486" y="2468625"/>
            <a:ext cx="2233708" cy="2233708"/>
          </a:xfrm>
          <a:prstGeom prst="rect">
            <a:avLst/>
          </a:prstGeom>
        </p:spPr>
      </p:pic>
      <p:pic>
        <p:nvPicPr>
          <p:cNvPr id="8" name="Graphic 7" descr="Open folder outline">
            <a:extLst>
              <a:ext uri="{FF2B5EF4-FFF2-40B4-BE49-F238E27FC236}">
                <a16:creationId xmlns:a16="http://schemas.microsoft.com/office/drawing/2014/main" id="{F77B4215-B6B4-4227-FD67-5E8FAAECCE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5053" y="3071192"/>
            <a:ext cx="1989299" cy="1989299"/>
          </a:xfrm>
          <a:prstGeom prst="rect">
            <a:avLst/>
          </a:prstGeom>
        </p:spPr>
      </p:pic>
    </p:spTree>
    <p:extLst>
      <p:ext uri="{BB962C8B-B14F-4D97-AF65-F5344CB8AC3E}">
        <p14:creationId xmlns:p14="http://schemas.microsoft.com/office/powerpoint/2010/main" val="52444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2">
            <a:extLst>
              <a:ext uri="{FF2B5EF4-FFF2-40B4-BE49-F238E27FC236}">
                <a16:creationId xmlns:a16="http://schemas.microsoft.com/office/drawing/2014/main" id="{3CD34756-8936-DBC1-DFA9-966BD9E81437}"/>
              </a:ext>
            </a:extLst>
          </p:cNvPr>
          <p:cNvSpPr txBox="1">
            <a:spLocks/>
          </p:cNvSpPr>
          <p:nvPr/>
        </p:nvSpPr>
        <p:spPr>
          <a:xfrm>
            <a:off x="551122" y="2092801"/>
            <a:ext cx="4943880"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rPr>
              <a:t>Form Groups of </a:t>
            </a:r>
            <a:r>
              <a:rPr lang="en-NL" sz="2200" b="1" strike="noStrike" spc="-1" dirty="0">
                <a:solidFill>
                  <a:schemeClr val="dk1"/>
                </a:solidFill>
                <a:latin typeface="General Sans"/>
              </a:rPr>
              <a:t>4 or 5 people</a:t>
            </a:r>
            <a:endParaRPr lang="en-NL" sz="2200" b="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rPr>
              <a:t>Take </a:t>
            </a:r>
            <a:r>
              <a:rPr lang="en-NL" sz="2200" b="1" strike="noStrike" spc="-1" dirty="0">
                <a:solidFill>
                  <a:schemeClr val="dk1"/>
                </a:solidFill>
                <a:latin typeface="General Sans"/>
              </a:rPr>
              <a:t>1</a:t>
            </a:r>
            <a:r>
              <a:rPr lang="en-NL" sz="2200" b="0" strike="noStrike" spc="-1" dirty="0">
                <a:solidFill>
                  <a:schemeClr val="dk1"/>
                </a:solidFill>
                <a:latin typeface="General Sans"/>
              </a:rPr>
              <a:t> </a:t>
            </a:r>
            <a:r>
              <a:rPr lang="en-NL" sz="2200" b="1" strike="noStrike" spc="-1" dirty="0">
                <a:solidFill>
                  <a:schemeClr val="dk1"/>
                </a:solidFill>
                <a:latin typeface="General Sans"/>
              </a:rPr>
              <a:t>Company card</a:t>
            </a:r>
            <a:endParaRPr lang="en-NL" sz="2200" b="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rPr>
              <a:t>Read the company card to your team. </a:t>
            </a:r>
          </a:p>
          <a:p>
            <a:pPr marL="800280" lvl="1" indent="-343080" defTabSz="914400">
              <a:lnSpc>
                <a:spcPct val="100000"/>
              </a:lnSpc>
              <a:spcBef>
                <a:spcPts val="499"/>
              </a:spcBef>
              <a:buClr>
                <a:srgbClr val="000000"/>
              </a:buClr>
              <a:buFont typeface="Arial"/>
              <a:buChar char="•"/>
            </a:pPr>
            <a:r>
              <a:rPr lang="en-NL" sz="2200" b="1" strike="noStrike" spc="-1" dirty="0">
                <a:solidFill>
                  <a:schemeClr val="dk1"/>
                </a:solidFill>
                <a:latin typeface="General Sans"/>
              </a:rPr>
              <a:t>Start with ”We work at…” </a:t>
            </a:r>
            <a:endParaRPr lang="en-NL" sz="2200" b="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95683222-21F2-C320-EF70-ADC02C1724E3}"/>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NL" sz="3600" b="1" strike="noStrike" spc="-1" dirty="0">
                <a:solidFill>
                  <a:srgbClr val="DD784B"/>
                </a:solidFill>
                <a:latin typeface="General Sans Semibold"/>
              </a:rPr>
              <a:t>3 Min</a:t>
            </a:r>
            <a:endParaRPr lang="en-NL" sz="3600" spc="-1" dirty="0">
              <a:solidFill>
                <a:schemeClr val="accent2">
                  <a:lumMod val="75000"/>
                </a:schemeClr>
              </a:solidFill>
              <a:latin typeface="Calibri"/>
            </a:endParaRPr>
          </a:p>
        </p:txBody>
      </p:sp>
      <p:pic>
        <p:nvPicPr>
          <p:cNvPr id="5" name="Graphic 4" descr="Group success with solid fill">
            <a:extLst>
              <a:ext uri="{FF2B5EF4-FFF2-40B4-BE49-F238E27FC236}">
                <a16:creationId xmlns:a16="http://schemas.microsoft.com/office/drawing/2014/main" id="{7B3DEAC2-6363-523C-66AF-02198667C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107" y="1381697"/>
            <a:ext cx="4244454" cy="38769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2">
            <a:extLst>
              <a:ext uri="{FF2B5EF4-FFF2-40B4-BE49-F238E27FC236}">
                <a16:creationId xmlns:a16="http://schemas.microsoft.com/office/drawing/2014/main" id="{70ACF347-738A-3905-859E-BBD8CF4C62BF}"/>
              </a:ext>
            </a:extLst>
          </p:cNvPr>
          <p:cNvSpPr txBox="1">
            <a:spLocks/>
          </p:cNvSpPr>
          <p:nvPr/>
        </p:nvSpPr>
        <p:spPr>
          <a:xfrm>
            <a:off x="551123" y="2092801"/>
            <a:ext cx="4943880"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ea typeface="Geneva"/>
              </a:rPr>
              <a:t>Game host: Pass out </a:t>
            </a:r>
            <a:r>
              <a:rPr lang="en-NL" sz="2200" b="1" strike="noStrike" spc="-1" dirty="0">
                <a:solidFill>
                  <a:schemeClr val="dk1"/>
                </a:solidFill>
                <a:latin typeface="General Sans"/>
                <a:ea typeface="Geneva"/>
              </a:rPr>
              <a:t>Role cards</a:t>
            </a:r>
            <a:endParaRPr lang="en-NL" sz="2200" b="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ea typeface="Geneva"/>
              </a:rPr>
              <a:t>Share your role with the others in your company</a:t>
            </a:r>
            <a:endParaRPr lang="en-NL" sz="2200" b="0" strike="noStrike" spc="-1" dirty="0">
              <a:solidFill>
                <a:schemeClr val="dk1"/>
              </a:solidFill>
              <a:latin typeface="General Sans"/>
            </a:endParaRPr>
          </a:p>
          <a:p>
            <a:pPr marL="800280" lvl="1" indent="-343080" defTabSz="914400">
              <a:lnSpc>
                <a:spcPct val="100000"/>
              </a:lnSpc>
              <a:spcBef>
                <a:spcPts val="499"/>
              </a:spcBef>
              <a:buClr>
                <a:srgbClr val="000000"/>
              </a:buClr>
              <a:buFont typeface="Arial"/>
              <a:buChar char="•"/>
            </a:pPr>
            <a:r>
              <a:rPr lang="en-NL" sz="1800" b="0" strike="noStrike" spc="-1" dirty="0">
                <a:solidFill>
                  <a:schemeClr val="dk1"/>
                </a:solidFill>
                <a:latin typeface="General Sans"/>
                <a:ea typeface="Geneva"/>
              </a:rPr>
              <a:t>Be sure to say your role</a:t>
            </a:r>
            <a:endParaRPr lang="en-NL" sz="1800" b="0" strike="noStrike" spc="-1" dirty="0">
              <a:solidFill>
                <a:schemeClr val="dk1"/>
              </a:solidFill>
              <a:latin typeface="General Sans"/>
            </a:endParaRPr>
          </a:p>
          <a:p>
            <a:pPr marL="800280" lvl="1" indent="-343080" defTabSz="914400">
              <a:lnSpc>
                <a:spcPct val="100000"/>
              </a:lnSpc>
              <a:spcBef>
                <a:spcPts val="499"/>
              </a:spcBef>
              <a:buClr>
                <a:srgbClr val="000000"/>
              </a:buClr>
              <a:buFont typeface="Arial"/>
              <a:buChar char="•"/>
            </a:pPr>
            <a:r>
              <a:rPr lang="en-NL" sz="1800" b="0" strike="noStrike" spc="-1" dirty="0">
                <a:solidFill>
                  <a:schemeClr val="dk1"/>
                </a:solidFill>
                <a:latin typeface="General Sans"/>
                <a:ea typeface="Geneva"/>
              </a:rPr>
              <a:t>Share what your character believes in</a:t>
            </a:r>
            <a:endParaRPr lang="en-NL" sz="1800" b="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7365ACDE-E3C8-C5A9-B9E4-BE08991E3873}"/>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US" sz="3600" b="1" strike="noStrike" spc="-1" dirty="0">
                <a:solidFill>
                  <a:srgbClr val="DD784B"/>
                </a:solidFill>
                <a:latin typeface="General Sans Semibold"/>
              </a:rPr>
              <a:t>5</a:t>
            </a:r>
            <a:r>
              <a:rPr lang="en-NL" sz="3600" b="1" strike="noStrike" spc="-1" dirty="0">
                <a:solidFill>
                  <a:srgbClr val="DD784B"/>
                </a:solidFill>
                <a:latin typeface="General Sans Semibold"/>
              </a:rPr>
              <a:t> Min</a:t>
            </a:r>
            <a:endParaRPr lang="en-NL" sz="3600" spc="-1" dirty="0">
              <a:solidFill>
                <a:schemeClr val="accent2">
                  <a:lumMod val="75000"/>
                </a:schemeClr>
              </a:solidFill>
              <a:latin typeface="Calibri"/>
            </a:endParaRPr>
          </a:p>
        </p:txBody>
      </p:sp>
      <p:pic>
        <p:nvPicPr>
          <p:cNvPr id="6" name="Picture 5" descr="A person with a light bulb and a light bulb&#10;&#10;AI-generated content may be incorrect.">
            <a:extLst>
              <a:ext uri="{FF2B5EF4-FFF2-40B4-BE49-F238E27FC236}">
                <a16:creationId xmlns:a16="http://schemas.microsoft.com/office/drawing/2014/main" id="{4A12C5B4-85C3-3EDA-2172-CF03D0CBAEA1}"/>
              </a:ext>
            </a:extLst>
          </p:cNvPr>
          <p:cNvPicPr>
            <a:picLocks noChangeAspect="1"/>
          </p:cNvPicPr>
          <p:nvPr/>
        </p:nvPicPr>
        <p:blipFill>
          <a:blip r:embed="rId3">
            <a:extLst>
              <a:ext uri="{28A0092B-C50C-407E-A947-70E740481C1C}">
                <a14:useLocalDpi xmlns:a14="http://schemas.microsoft.com/office/drawing/2010/main" val="0"/>
              </a:ext>
            </a:extLst>
          </a:blip>
          <a:srcRect t="180" b="440"/>
          <a:stretch/>
        </p:blipFill>
        <p:spPr>
          <a:xfrm>
            <a:off x="7515867" y="903612"/>
            <a:ext cx="2926792" cy="4981432"/>
          </a:xfrm>
          <a:prstGeom prst="roundRect">
            <a:avLst>
              <a:gd name="adj" fmla="val 6908"/>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calculator and a calculator&#10;&#10;AI-generated content may be incorrect.">
            <a:extLst>
              <a:ext uri="{FF2B5EF4-FFF2-40B4-BE49-F238E27FC236}">
                <a16:creationId xmlns:a16="http://schemas.microsoft.com/office/drawing/2014/main" id="{A10C6849-B6FE-FE71-C9F0-2444DC0F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363" y="1088136"/>
            <a:ext cx="2772906" cy="4709160"/>
          </a:xfrm>
          <a:prstGeom prst="roundRect">
            <a:avLst>
              <a:gd name="adj" fmla="val 8515"/>
            </a:avLst>
          </a:prstGeom>
        </p:spPr>
      </p:pic>
      <p:sp>
        <p:nvSpPr>
          <p:cNvPr id="5" name="Rounded Rectangle 4">
            <a:extLst>
              <a:ext uri="{FF2B5EF4-FFF2-40B4-BE49-F238E27FC236}">
                <a16:creationId xmlns:a16="http://schemas.microsoft.com/office/drawing/2014/main" id="{9C90D278-42A1-5D11-D9EF-B6C1538A505C}"/>
              </a:ext>
            </a:extLst>
          </p:cNvPr>
          <p:cNvSpPr/>
          <p:nvPr/>
        </p:nvSpPr>
        <p:spPr>
          <a:xfrm>
            <a:off x="9141725" y="844296"/>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Polder Perspectives XR is a role-playing game.</a:t>
            </a:r>
          </a:p>
        </p:txBody>
      </p:sp>
      <p:sp>
        <p:nvSpPr>
          <p:cNvPr id="6" name="Rounded Rectangle 5">
            <a:extLst>
              <a:ext uri="{FF2B5EF4-FFF2-40B4-BE49-F238E27FC236}">
                <a16:creationId xmlns:a16="http://schemas.microsoft.com/office/drawing/2014/main" id="{04B90E17-0595-2FDB-5135-73A566339E40}"/>
              </a:ext>
            </a:extLst>
          </p:cNvPr>
          <p:cNvSpPr/>
          <p:nvPr/>
        </p:nvSpPr>
        <p:spPr>
          <a:xfrm>
            <a:off x="9141725" y="2587752"/>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Everyone plays a role in a company. </a:t>
            </a:r>
          </a:p>
        </p:txBody>
      </p:sp>
      <p:sp>
        <p:nvSpPr>
          <p:cNvPr id="7" name="Rounded Rectangle 6">
            <a:extLst>
              <a:ext uri="{FF2B5EF4-FFF2-40B4-BE49-F238E27FC236}">
                <a16:creationId xmlns:a16="http://schemas.microsoft.com/office/drawing/2014/main" id="{20D3508E-0643-F113-D7E5-3969FDE57D21}"/>
              </a:ext>
            </a:extLst>
          </p:cNvPr>
          <p:cNvSpPr/>
          <p:nvPr/>
        </p:nvSpPr>
        <p:spPr>
          <a:xfrm>
            <a:off x="9141725" y="4331208"/>
            <a:ext cx="2772907" cy="1554480"/>
          </a:xfrm>
          <a:prstGeom prst="roundRect">
            <a:avLst/>
          </a:prstGeom>
          <a:solidFill>
            <a:srgbClr val="DD78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Step into this role to help shape a product with someone else’s values in mind.</a:t>
            </a:r>
          </a:p>
        </p:txBody>
      </p:sp>
      <p:sp>
        <p:nvSpPr>
          <p:cNvPr id="9" name="Rounded Rectangle 8">
            <a:extLst>
              <a:ext uri="{FF2B5EF4-FFF2-40B4-BE49-F238E27FC236}">
                <a16:creationId xmlns:a16="http://schemas.microsoft.com/office/drawing/2014/main" id="{913F5074-3DB2-EA1C-3B93-A262F22D480E}"/>
              </a:ext>
            </a:extLst>
          </p:cNvPr>
          <p:cNvSpPr/>
          <p:nvPr/>
        </p:nvSpPr>
        <p:spPr>
          <a:xfrm>
            <a:off x="277368" y="844296"/>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solidFill>
                  <a:sysClr val="windowText" lastClr="000000"/>
                </a:solidFill>
              </a:rPr>
              <a:t>This is your team. </a:t>
            </a:r>
          </a:p>
        </p:txBody>
      </p:sp>
      <p:sp>
        <p:nvSpPr>
          <p:cNvPr id="10" name="Rounded Rectangle 9">
            <a:extLst>
              <a:ext uri="{FF2B5EF4-FFF2-40B4-BE49-F238E27FC236}">
                <a16:creationId xmlns:a16="http://schemas.microsoft.com/office/drawing/2014/main" id="{94AB0013-0758-48DC-3FB8-C50B489AEC3A}"/>
              </a:ext>
            </a:extLst>
          </p:cNvPr>
          <p:cNvSpPr/>
          <p:nvPr/>
        </p:nvSpPr>
        <p:spPr>
          <a:xfrm>
            <a:off x="277368" y="2587752"/>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solidFill>
                  <a:sysClr val="windowText" lastClr="000000"/>
                </a:solidFill>
              </a:rPr>
              <a:t>Companies have their own values they put into their products.</a:t>
            </a:r>
          </a:p>
        </p:txBody>
      </p:sp>
      <p:sp>
        <p:nvSpPr>
          <p:cNvPr id="11" name="Rounded Rectangle 10">
            <a:extLst>
              <a:ext uri="{FF2B5EF4-FFF2-40B4-BE49-F238E27FC236}">
                <a16:creationId xmlns:a16="http://schemas.microsoft.com/office/drawing/2014/main" id="{FCEDEBA9-E9BE-E337-4494-2E76AB85903F}"/>
              </a:ext>
            </a:extLst>
          </p:cNvPr>
          <p:cNvSpPr/>
          <p:nvPr/>
        </p:nvSpPr>
        <p:spPr>
          <a:xfrm>
            <a:off x="277368" y="4331208"/>
            <a:ext cx="2772907" cy="1554480"/>
          </a:xfrm>
          <a:prstGeom prst="roundRect">
            <a:avLst/>
          </a:prstGeom>
          <a:solidFill>
            <a:srgbClr val="F1D4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solidFill>
                  <a:sysClr val="windowText" lastClr="000000"/>
                </a:solidFill>
              </a:rPr>
              <a:t>Step into this company to solve the assignment with different goals than you may be used to.</a:t>
            </a:r>
          </a:p>
        </p:txBody>
      </p:sp>
      <p:pic>
        <p:nvPicPr>
          <p:cNvPr id="13" name="Picture 12" descr="A screen shot of a cell phone&#10;&#10;AI-generated content may be incorrect.">
            <a:extLst>
              <a:ext uri="{FF2B5EF4-FFF2-40B4-BE49-F238E27FC236}">
                <a16:creationId xmlns:a16="http://schemas.microsoft.com/office/drawing/2014/main" id="{B766BE8A-FDB0-1E94-8463-319C19ED1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89" y="1069016"/>
            <a:ext cx="2772906" cy="4719968"/>
          </a:xfrm>
          <a:prstGeom prst="roundRect">
            <a:avLst>
              <a:gd name="adj" fmla="val 7362"/>
            </a:avLst>
          </a:prstGeom>
        </p:spPr>
      </p:pic>
    </p:spTree>
    <p:extLst>
      <p:ext uri="{BB962C8B-B14F-4D97-AF65-F5344CB8AC3E}">
        <p14:creationId xmlns:p14="http://schemas.microsoft.com/office/powerpoint/2010/main" val="1489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ppt_x</p:attrName>
                                        </p:attrNameLst>
                                      </p:cBhvr>
                                      <p:tavLst>
                                        <p:tav tm="0">
                                          <p:val>
                                            <p:strVal val="#ppt_x+#ppt_w*1.125000"/>
                                          </p:val>
                                        </p:tav>
                                        <p:tav tm="100000">
                                          <p:val>
                                            <p:strVal val="#ppt_x"/>
                                          </p:val>
                                        </p:tav>
                                      </p:tavLst>
                                    </p:anim>
                                    <p:animEffect transition="in" filter="wipe(left)">
                                      <p:cBhvr>
                                        <p:cTn id="26" dur="500"/>
                                        <p:tgtEl>
                                          <p:spTgt spid="5"/>
                                        </p:tgtEl>
                                      </p:cBhvr>
                                    </p:animEffect>
                                  </p:childTnLst>
                                </p:cTn>
                              </p:par>
                              <p:par>
                                <p:cTn id="27" presetID="12" presetClass="entr" presetSubtype="2"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ppt_x</p:attrName>
                                        </p:attrNameLst>
                                      </p:cBhvr>
                                      <p:tavLst>
                                        <p:tav tm="0">
                                          <p:val>
                                            <p:strVal val="#ppt_x+#ppt_w*1.125000"/>
                                          </p:val>
                                        </p:tav>
                                        <p:tav tm="100000">
                                          <p:val>
                                            <p:strVal val="#ppt_x"/>
                                          </p:val>
                                        </p:tav>
                                      </p:tavLst>
                                    </p:anim>
                                    <p:animEffect transition="in" filter="wipe(left)">
                                      <p:cBhvr>
                                        <p:cTn id="30" dur="500"/>
                                        <p:tgtEl>
                                          <p:spTgt spid="4"/>
                                        </p:tgtEl>
                                      </p:cBhvr>
                                    </p:animEffect>
                                  </p:childTnLst>
                                </p:cTn>
                              </p:par>
                              <p:par>
                                <p:cTn id="31" presetID="1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ppt_x</p:attrName>
                                        </p:attrNameLst>
                                      </p:cBhvr>
                                      <p:tavLst>
                                        <p:tav tm="0">
                                          <p:val>
                                            <p:strVal val="#ppt_x+#ppt_w*1.125000"/>
                                          </p:val>
                                        </p:tav>
                                        <p:tav tm="100000">
                                          <p:val>
                                            <p:strVal val="#ppt_x"/>
                                          </p:val>
                                        </p:tav>
                                      </p:tavLst>
                                    </p:anim>
                                    <p:animEffect transition="in" filter="wipe(left)">
                                      <p:cBhvr>
                                        <p:cTn id="34" dur="500"/>
                                        <p:tgtEl>
                                          <p:spTgt spid="6"/>
                                        </p:tgtEl>
                                      </p:cBhvr>
                                    </p:animEffect>
                                  </p:childTnLst>
                                </p:cTn>
                              </p:par>
                              <p:par>
                                <p:cTn id="35" presetID="1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ppt_x</p:attrName>
                                        </p:attrNameLst>
                                      </p:cBhvr>
                                      <p:tavLst>
                                        <p:tav tm="0">
                                          <p:val>
                                            <p:strVal val="#ppt_x+#ppt_w*1.125000"/>
                                          </p:val>
                                        </p:tav>
                                        <p:tav tm="100000">
                                          <p:val>
                                            <p:strVal val="#ppt_x"/>
                                          </p:val>
                                        </p:tav>
                                      </p:tavLst>
                                    </p:anim>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683C-4D3F-41AC-1DC9-9494CD865420}"/>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B049BB9B-B0BA-81B4-4B62-9BDB324C8423}"/>
              </a:ext>
            </a:extLst>
          </p:cNvPr>
          <p:cNvSpPr txBox="1">
            <a:spLocks/>
          </p:cNvSpPr>
          <p:nvPr/>
        </p:nvSpPr>
        <p:spPr>
          <a:xfrm>
            <a:off x="551123" y="2092800"/>
            <a:ext cx="4943880" cy="3595077"/>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ea typeface="Geneva"/>
              </a:rPr>
              <a:t>Game host: </a:t>
            </a:r>
          </a:p>
          <a:p>
            <a:pPr marL="800280" lvl="1" indent="-343080">
              <a:lnSpc>
                <a:spcPct val="100000"/>
              </a:lnSpc>
              <a:spcBef>
                <a:spcPts val="1001"/>
              </a:spcBef>
              <a:buClr>
                <a:srgbClr val="000000"/>
              </a:buClr>
              <a:buFont typeface="Arial"/>
              <a:buChar char="•"/>
            </a:pPr>
            <a:r>
              <a:rPr lang="en-NL" sz="1800" b="0" strike="noStrike" spc="-1" dirty="0">
                <a:solidFill>
                  <a:schemeClr val="dk1"/>
                </a:solidFill>
                <a:latin typeface="General Sans"/>
                <a:ea typeface="Geneva"/>
              </a:rPr>
              <a:t>Pass out Your Concept Canvas</a:t>
            </a:r>
          </a:p>
          <a:p>
            <a:pPr marL="800280" lvl="1" indent="-343080">
              <a:lnSpc>
                <a:spcPct val="100000"/>
              </a:lnSpc>
              <a:spcBef>
                <a:spcPts val="1001"/>
              </a:spcBef>
              <a:buClr>
                <a:srgbClr val="000000"/>
              </a:buClr>
              <a:buFont typeface="Arial"/>
              <a:buChar char="•"/>
            </a:pPr>
            <a:r>
              <a:rPr lang="en-NL" sz="1800" b="0" strike="noStrike" spc="-1" dirty="0">
                <a:solidFill>
                  <a:schemeClr val="dk1"/>
                </a:solidFill>
                <a:latin typeface="General Sans"/>
                <a:ea typeface="Geneva"/>
              </a:rPr>
              <a:t>Share </a:t>
            </a:r>
            <a:r>
              <a:rPr lang="en-NL" sz="1800" b="1" strike="noStrike" spc="-1" dirty="0">
                <a:solidFill>
                  <a:schemeClr val="dk1"/>
                </a:solidFill>
                <a:latin typeface="General Sans"/>
                <a:ea typeface="Geneva"/>
              </a:rPr>
              <a:t>Assignment</a:t>
            </a:r>
          </a:p>
          <a:p>
            <a:pPr marL="800280" lvl="1" indent="-343080">
              <a:lnSpc>
                <a:spcPct val="100000"/>
              </a:lnSpc>
              <a:spcBef>
                <a:spcPts val="1001"/>
              </a:spcBef>
              <a:buClr>
                <a:srgbClr val="000000"/>
              </a:buClr>
              <a:buFont typeface="Arial"/>
              <a:buChar char="•"/>
            </a:pPr>
            <a:endParaRPr lang="en-NL" sz="1800" b="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ea typeface="Geneva"/>
              </a:rPr>
              <a:t>Both groups get the same </a:t>
            </a:r>
            <a:r>
              <a:rPr lang="en-GB" sz="2200" b="1" strike="noStrike" spc="-1" dirty="0">
                <a:solidFill>
                  <a:srgbClr val="000000"/>
                </a:solidFill>
                <a:latin typeface="General Sans"/>
                <a:ea typeface="Geneva"/>
              </a:rPr>
              <a:t>assignment</a:t>
            </a:r>
            <a:r>
              <a:rPr lang="en-GB" sz="2200" b="0" strike="noStrike" spc="-1" dirty="0">
                <a:solidFill>
                  <a:srgbClr val="000000"/>
                </a:solidFill>
                <a:latin typeface="General Sans"/>
                <a:ea typeface="Geneva"/>
              </a:rPr>
              <a:t> / </a:t>
            </a:r>
            <a:r>
              <a:rPr lang="en-GB" sz="2200" b="1" strike="noStrike" spc="-1" dirty="0">
                <a:solidFill>
                  <a:srgbClr val="000000"/>
                </a:solidFill>
                <a:latin typeface="General Sans"/>
                <a:ea typeface="Geneva"/>
              </a:rPr>
              <a:t>case</a:t>
            </a:r>
          </a:p>
          <a:p>
            <a:pPr marL="800280" lvl="1" indent="-343080">
              <a:lnSpc>
                <a:spcPct val="100000"/>
              </a:lnSpc>
              <a:spcBef>
                <a:spcPts val="1001"/>
              </a:spcBef>
              <a:buClr>
                <a:srgbClr val="000000"/>
              </a:buClr>
              <a:buFont typeface="Arial"/>
              <a:buChar char="•"/>
            </a:pPr>
            <a:r>
              <a:rPr lang="en-GB" sz="1800" strike="noStrike" spc="-1" dirty="0">
                <a:solidFill>
                  <a:srgbClr val="000000"/>
                </a:solidFill>
                <a:latin typeface="General Sans"/>
                <a:ea typeface="Geneva"/>
              </a:rPr>
              <a:t>Companies will </a:t>
            </a:r>
            <a:r>
              <a:rPr lang="en-GB" sz="1800" b="1" strike="noStrike" spc="-1" dirty="0">
                <a:solidFill>
                  <a:srgbClr val="000000"/>
                </a:solidFill>
                <a:latin typeface="General Sans"/>
                <a:ea typeface="Geneva"/>
              </a:rPr>
              <a:t>prepare a solution and a pitch</a:t>
            </a:r>
            <a:r>
              <a:rPr lang="en-GB" sz="1800" strike="noStrike" spc="-1" dirty="0">
                <a:solidFill>
                  <a:srgbClr val="000000"/>
                </a:solidFill>
                <a:latin typeface="General Sans"/>
                <a:ea typeface="Geneva"/>
              </a:rPr>
              <a:t> for the given assignment</a:t>
            </a:r>
            <a:endParaRPr lang="en-NL" sz="1800" strike="noStrike" spc="-1" dirty="0">
              <a:solidFill>
                <a:schemeClr val="dk1"/>
              </a:solidFill>
              <a:latin typeface="General Sans"/>
            </a:endParaRPr>
          </a:p>
        </p:txBody>
      </p:sp>
      <p:sp>
        <p:nvSpPr>
          <p:cNvPr id="4" name="PlaceHolder 1">
            <a:extLst>
              <a:ext uri="{FF2B5EF4-FFF2-40B4-BE49-F238E27FC236}">
                <a16:creationId xmlns:a16="http://schemas.microsoft.com/office/drawing/2014/main" id="{BF1B7147-88C0-4DA2-6282-CD90A4F75002}"/>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Group Phase – </a:t>
            </a:r>
            <a:r>
              <a:rPr lang="en-US" sz="3600" b="1" spc="-1" dirty="0">
                <a:solidFill>
                  <a:srgbClr val="DD784B"/>
                </a:solidFill>
                <a:latin typeface="General Sans Semibold"/>
              </a:rPr>
              <a:t>5</a:t>
            </a:r>
            <a:r>
              <a:rPr lang="en-NL" sz="3600" b="1" strike="noStrike" spc="-1" dirty="0">
                <a:solidFill>
                  <a:srgbClr val="DD784B"/>
                </a:solidFill>
                <a:latin typeface="General Sans Semibold"/>
              </a:rPr>
              <a:t> Min</a:t>
            </a:r>
            <a:endParaRPr lang="en-NL" sz="3600" spc="-1" dirty="0">
              <a:solidFill>
                <a:schemeClr val="accent2">
                  <a:lumMod val="75000"/>
                </a:schemeClr>
              </a:solidFill>
              <a:latin typeface="Calibri"/>
            </a:endParaRPr>
          </a:p>
        </p:txBody>
      </p:sp>
      <p:pic>
        <p:nvPicPr>
          <p:cNvPr id="7" name="Graphic 6" descr="Pen outline">
            <a:extLst>
              <a:ext uri="{FF2B5EF4-FFF2-40B4-BE49-F238E27FC236}">
                <a16:creationId xmlns:a16="http://schemas.microsoft.com/office/drawing/2014/main" id="{3CAEAAB9-1199-5E11-E661-0604EA54F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054" y="1988484"/>
            <a:ext cx="2947261" cy="2947261"/>
          </a:xfrm>
          <a:prstGeom prst="rect">
            <a:avLst/>
          </a:prstGeom>
        </p:spPr>
      </p:pic>
    </p:spTree>
    <p:extLst>
      <p:ext uri="{BB962C8B-B14F-4D97-AF65-F5344CB8AC3E}">
        <p14:creationId xmlns:p14="http://schemas.microsoft.com/office/powerpoint/2010/main" val="138119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140F9-5D4A-8AD5-6DF9-44056ABD5B0A}"/>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BCCC4062-DFF2-320B-ED51-25944148DED1}"/>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Your assignment</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A4EC949B-37D7-CCCD-BF46-95F67A929D4A}"/>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20000"/>
              </a:lnSpc>
              <a:spcBef>
                <a:spcPts val="1001"/>
              </a:spcBef>
              <a:buClr>
                <a:srgbClr val="000000"/>
              </a:buClr>
              <a:buFont typeface="Arial"/>
              <a:buChar char="•"/>
            </a:pPr>
            <a:r>
              <a:rPr lang="en-NL" sz="2400" b="0" strike="noStrike" spc="-1" dirty="0">
                <a:solidFill>
                  <a:schemeClr val="dk1"/>
                </a:solidFill>
                <a:latin typeface="General Sans"/>
              </a:rPr>
              <a:t>All companies will rec</a:t>
            </a:r>
            <a:r>
              <a:rPr lang="en-GB" sz="2400" b="0" strike="noStrike" spc="-1" dirty="0">
                <a:solidFill>
                  <a:schemeClr val="dk1"/>
                </a:solidFill>
                <a:latin typeface="General Sans"/>
              </a:rPr>
              <a:t>ei</a:t>
            </a:r>
            <a:r>
              <a:rPr lang="en-NL" sz="2400" b="0" strike="noStrike" spc="-1" dirty="0">
                <a:solidFill>
                  <a:schemeClr val="dk1"/>
                </a:solidFill>
                <a:latin typeface="General Sans"/>
              </a:rPr>
              <a:t>ve the same assignment. </a:t>
            </a:r>
            <a:endParaRPr lang="en-NL" sz="2400" spc="-1" dirty="0">
              <a:solidFill>
                <a:schemeClr val="dk1"/>
              </a:solidFill>
              <a:latin typeface="General Sans"/>
            </a:endParaRPr>
          </a:p>
          <a:p>
            <a:pPr marL="343080" indent="-343080" defTabSz="914400">
              <a:lnSpc>
                <a:spcPct val="120000"/>
              </a:lnSpc>
              <a:spcBef>
                <a:spcPts val="1001"/>
              </a:spcBef>
              <a:buClr>
                <a:srgbClr val="000000"/>
              </a:buClr>
              <a:buFont typeface="Arial"/>
              <a:buChar char="•"/>
            </a:pPr>
            <a:r>
              <a:rPr lang="en-NL" sz="2400" spc="-1" dirty="0">
                <a:solidFill>
                  <a:schemeClr val="dk1"/>
                </a:solidFill>
                <a:latin typeface="General Sans"/>
              </a:rPr>
              <a:t>Clients can have new concerns that come up during the development process of a solution.</a:t>
            </a:r>
            <a:endParaRPr lang="en-NL" sz="2400" b="0" strike="noStrike" spc="-1" dirty="0">
              <a:solidFill>
                <a:schemeClr val="dk1"/>
              </a:solidFill>
              <a:latin typeface="General Sans"/>
            </a:endParaRPr>
          </a:p>
          <a:p>
            <a:pPr marL="343080" indent="-343080" defTabSz="914400">
              <a:lnSpc>
                <a:spcPct val="120000"/>
              </a:lnSpc>
              <a:spcBef>
                <a:spcPts val="1001"/>
              </a:spcBef>
              <a:buClr>
                <a:srgbClr val="000000"/>
              </a:buClr>
              <a:buFont typeface="Arial"/>
              <a:buChar char="•"/>
            </a:pPr>
            <a:r>
              <a:rPr lang="en-NL" sz="2400" b="0" strike="noStrike" spc="-1" dirty="0">
                <a:solidFill>
                  <a:schemeClr val="dk1"/>
                </a:solidFill>
                <a:latin typeface="General Sans"/>
              </a:rPr>
              <a:t>You</a:t>
            </a:r>
            <a:r>
              <a:rPr lang="en-NL" sz="2400" spc="-1" dirty="0">
                <a:solidFill>
                  <a:schemeClr val="dk1"/>
                </a:solidFill>
                <a:latin typeface="General Sans"/>
              </a:rPr>
              <a:t>r company will have to pitch their solution to the client. </a:t>
            </a:r>
            <a:endParaRPr lang="en-NL" sz="2400" b="0" strike="noStrike" spc="-1" dirty="0">
              <a:solidFill>
                <a:schemeClr val="dk1"/>
              </a:solidFill>
              <a:latin typeface="General Sans"/>
            </a:endParaRPr>
          </a:p>
        </p:txBody>
      </p:sp>
      <p:pic>
        <p:nvPicPr>
          <p:cNvPr id="5" name="Picture 4">
            <a:extLst>
              <a:ext uri="{FF2B5EF4-FFF2-40B4-BE49-F238E27FC236}">
                <a16:creationId xmlns:a16="http://schemas.microsoft.com/office/drawing/2014/main" id="{EE372343-20DE-CFF0-9F3F-BCA92FBB34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8427" y="1176684"/>
            <a:ext cx="2407894" cy="2407894"/>
          </a:xfrm>
          <a:prstGeom prst="roundRect">
            <a:avLst/>
          </a:prstGeom>
        </p:spPr>
      </p:pic>
      <p:pic>
        <p:nvPicPr>
          <p:cNvPr id="6" name="Picture 5">
            <a:extLst>
              <a:ext uri="{FF2B5EF4-FFF2-40B4-BE49-F238E27FC236}">
                <a16:creationId xmlns:a16="http://schemas.microsoft.com/office/drawing/2014/main" id="{27354C53-F441-9B60-B24B-85F3D63A8C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176684"/>
            <a:ext cx="2407894" cy="2407894"/>
          </a:xfrm>
          <a:prstGeom prst="roundRect">
            <a:avLst/>
          </a:prstGeom>
        </p:spPr>
      </p:pic>
      <p:pic>
        <p:nvPicPr>
          <p:cNvPr id="7" name="Picture 6">
            <a:extLst>
              <a:ext uri="{FF2B5EF4-FFF2-40B4-BE49-F238E27FC236}">
                <a16:creationId xmlns:a16="http://schemas.microsoft.com/office/drawing/2014/main" id="{EFB35333-93D2-8613-5649-1B8BA92209D7}"/>
              </a:ext>
            </a:extLst>
          </p:cNvPr>
          <p:cNvPicPr>
            <a:picLocks noChangeAspect="1"/>
          </p:cNvPicPr>
          <p:nvPr/>
        </p:nvPicPr>
        <p:blipFill>
          <a:blip r:embed="rId5">
            <a:extLst>
              <a:ext uri="{28A0092B-C50C-407E-A947-70E740481C1C}">
                <a14:useLocalDpi xmlns:a14="http://schemas.microsoft.com/office/drawing/2010/main" val="0"/>
              </a:ext>
            </a:extLst>
          </a:blip>
          <a:srcRect l="36651" r="7305"/>
          <a:stretch/>
        </p:blipFill>
        <p:spPr>
          <a:xfrm>
            <a:off x="7695099" y="3948218"/>
            <a:ext cx="2407894" cy="2407894"/>
          </a:xfrm>
          <a:prstGeom prst="roundRect">
            <a:avLst/>
          </a:prstGeom>
        </p:spPr>
      </p:pic>
    </p:spTree>
    <p:extLst>
      <p:ext uri="{BB962C8B-B14F-4D97-AF65-F5344CB8AC3E}">
        <p14:creationId xmlns:p14="http://schemas.microsoft.com/office/powerpoint/2010/main" val="1195790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5D7F-E370-E693-8A6D-3CE71229E74D}"/>
            </a:ext>
          </a:extLst>
        </p:cNvPr>
        <p:cNvGrpSpPr/>
        <p:nvPr/>
      </p:nvGrpSpPr>
      <p:grpSpPr>
        <a:xfrm>
          <a:off x="0" y="0"/>
          <a:ext cx="0" cy="0"/>
          <a:chOff x="0" y="0"/>
          <a:chExt cx="0" cy="0"/>
        </a:xfrm>
      </p:grpSpPr>
      <p:sp>
        <p:nvSpPr>
          <p:cNvPr id="22" name="Tijdelijke aanduiding voor tekst 10">
            <a:extLst>
              <a:ext uri="{FF2B5EF4-FFF2-40B4-BE49-F238E27FC236}">
                <a16:creationId xmlns:a16="http://schemas.microsoft.com/office/drawing/2014/main" id="{A15FC774-3498-A71F-73C9-D7A305A9890C}"/>
              </a:ext>
            </a:extLst>
          </p:cNvPr>
          <p:cNvSpPr txBox="1">
            <a:spLocks/>
          </p:cNvSpPr>
          <p:nvPr/>
        </p:nvSpPr>
        <p:spPr>
          <a:xfrm>
            <a:off x="193040" y="216852"/>
            <a:ext cx="11805920" cy="6424295"/>
          </a:xfrm>
          <a:prstGeom prst="roundRect">
            <a:avLst>
              <a:gd name="adj" fmla="val 3563"/>
            </a:avLst>
          </a:prstGeom>
          <a:no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a:ln>
                  <a:noFill/>
                </a:ln>
                <a:solidFill>
                  <a:sysClr val="windowText" lastClr="000000"/>
                </a:solidFill>
                <a:effectLst/>
                <a:uLnTx/>
                <a:uFillTx/>
                <a:latin typeface="Calibri Light"/>
                <a:ea typeface="+mn-ea"/>
                <a:cs typeface="+mn-cs"/>
              </a:rPr>
              <a:t> </a:t>
            </a:r>
          </a:p>
        </p:txBody>
      </p:sp>
      <p:sp>
        <p:nvSpPr>
          <p:cNvPr id="19" name="Titel 18">
            <a:extLst>
              <a:ext uri="{FF2B5EF4-FFF2-40B4-BE49-F238E27FC236}">
                <a16:creationId xmlns:a16="http://schemas.microsoft.com/office/drawing/2014/main" id="{3A7EB4AC-12A3-BBF6-3810-35805471FA02}"/>
              </a:ext>
            </a:extLst>
          </p:cNvPr>
          <p:cNvSpPr>
            <a:spLocks noGrp="1"/>
          </p:cNvSpPr>
          <p:nvPr>
            <p:ph type="title"/>
          </p:nvPr>
        </p:nvSpPr>
        <p:spPr/>
        <p:txBody>
          <a:bodyPr/>
          <a:lstStyle/>
          <a:p>
            <a:r>
              <a:rPr lang="en-GB"/>
              <a:t>Ambition</a:t>
            </a:r>
          </a:p>
        </p:txBody>
      </p:sp>
      <p:sp>
        <p:nvSpPr>
          <p:cNvPr id="3" name="Tijdelijke aanduiding voor tekst 10">
            <a:extLst>
              <a:ext uri="{FF2B5EF4-FFF2-40B4-BE49-F238E27FC236}">
                <a16:creationId xmlns:a16="http://schemas.microsoft.com/office/drawing/2014/main" id="{734628FB-D5E9-0627-E189-A1370E6B28AD}"/>
              </a:ext>
            </a:extLst>
          </p:cNvPr>
          <p:cNvSpPr txBox="1">
            <a:spLocks/>
          </p:cNvSpPr>
          <p:nvPr/>
        </p:nvSpPr>
        <p:spPr>
          <a:xfrm>
            <a:off x="1194993" y="1526671"/>
            <a:ext cx="9802013" cy="3804655"/>
          </a:xfrm>
          <a:prstGeom prst="rect">
            <a:avLst/>
          </a:prstGeom>
          <a:noFill/>
          <a:ln>
            <a:noFill/>
          </a:ln>
        </p:spPr>
        <p:txBody>
          <a:bodyPr wrap="square" lIns="91440" tIns="45720" rIns="91440" bIns="45720" anchor="ctr">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algn="ctr">
              <a:spcBef>
                <a:spcPts val="601"/>
              </a:spcBef>
              <a:spcAft>
                <a:spcPts val="601"/>
              </a:spcAft>
              <a:defRPr/>
            </a:pPr>
            <a:r>
              <a:rPr lang="en-GB" sz="4400" b="1" spc="-1" dirty="0">
                <a:solidFill>
                  <a:srgbClr val="DD784B"/>
                </a:solidFill>
                <a:latin typeface="Calibri"/>
              </a:rPr>
              <a:t>Assignments Phase</a:t>
            </a:r>
            <a:endParaRPr kumimoji="0" lang="en-GB" sz="4400" b="1" i="1" u="none" strike="noStrike" kern="1200" cap="none" spc="-1" normalizeH="0" baseline="0" noProof="0" dirty="0">
              <a:ln>
                <a:noFill/>
              </a:ln>
              <a:solidFill>
                <a:srgbClr val="DD784B"/>
              </a:solidFill>
              <a:effectLst/>
              <a:uLnTx/>
              <a:uFillTx/>
              <a:latin typeface="Calibri"/>
            </a:endParaRPr>
          </a:p>
        </p:txBody>
      </p:sp>
    </p:spTree>
    <p:extLst>
      <p:ext uri="{BB962C8B-B14F-4D97-AF65-F5344CB8AC3E}">
        <p14:creationId xmlns:p14="http://schemas.microsoft.com/office/powerpoint/2010/main" val="1590231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2"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ppt_w*1.125000"/>
                                          </p:val>
                                        </p:tav>
                                      </p:tavLst>
                                    </p:anim>
                                    <p:animEffect transition="out" filter="wipe(right)">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A84FE5-E7E7-2AD0-4411-F993685E6F30}"/>
              </a:ext>
            </a:extLst>
          </p:cNvPr>
          <p:cNvSpPr txBox="1"/>
          <p:nvPr/>
        </p:nvSpPr>
        <p:spPr>
          <a:xfrm>
            <a:off x="427980" y="5656749"/>
            <a:ext cx="6094854" cy="369332"/>
          </a:xfrm>
          <a:prstGeom prst="rect">
            <a:avLst/>
          </a:prstGeom>
          <a:noFill/>
        </p:spPr>
        <p:txBody>
          <a:bodyPr wrap="square">
            <a:spAutoFit/>
          </a:bodyPr>
          <a:lstStyle/>
          <a:p>
            <a:r>
              <a:rPr lang="en-US" dirty="0">
                <a:latin typeface="General Sans" pitchFamily="50" charset="0"/>
              </a:rPr>
              <a:t>Information Slide Deck</a:t>
            </a:r>
          </a:p>
        </p:txBody>
      </p:sp>
      <p:sp>
        <p:nvSpPr>
          <p:cNvPr id="10" name="PlaceHolder 1">
            <a:extLst>
              <a:ext uri="{FF2B5EF4-FFF2-40B4-BE49-F238E27FC236}">
                <a16:creationId xmlns:a16="http://schemas.microsoft.com/office/drawing/2014/main" id="{3432F333-2272-35F7-3EE0-938A595F687F}"/>
              </a:ext>
            </a:extLst>
          </p:cNvPr>
          <p:cNvSpPr txBox="1">
            <a:spLocks/>
          </p:cNvSpPr>
          <p:nvPr/>
        </p:nvSpPr>
        <p:spPr>
          <a:xfrm>
            <a:off x="427980" y="3070187"/>
            <a:ext cx="8144280" cy="2586562"/>
          </a:xfrm>
          <a:prstGeom prst="rect">
            <a:avLst/>
          </a:prstGeom>
          <a:noFill/>
          <a:ln w="0">
            <a:noFill/>
          </a:ln>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6600" b="1" spc="-1" dirty="0">
                <a:solidFill>
                  <a:schemeClr val="dk1"/>
                </a:solidFill>
                <a:latin typeface="General Sans Semibold"/>
              </a:rPr>
              <a:t>Polder Perspectives XR</a:t>
            </a:r>
            <a:endParaRPr lang="en-IE" sz="3600" spc="-1" dirty="0">
              <a:solidFill>
                <a:schemeClr val="dk1"/>
              </a:solidFill>
              <a:latin typeface="Calibri"/>
            </a:endParaRPr>
          </a:p>
        </p:txBody>
      </p:sp>
      <p:pic>
        <p:nvPicPr>
          <p:cNvPr id="13" name="Picture 12">
            <a:extLst>
              <a:ext uri="{FF2B5EF4-FFF2-40B4-BE49-F238E27FC236}">
                <a16:creationId xmlns:a16="http://schemas.microsoft.com/office/drawing/2014/main" id="{08B4AC07-D0B6-A648-6E9F-FA08F20DCD25}"/>
              </a:ext>
            </a:extLst>
          </p:cNvPr>
          <p:cNvPicPr>
            <a:picLocks noChangeAspect="1"/>
          </p:cNvPicPr>
          <p:nvPr/>
        </p:nvPicPr>
        <p:blipFill>
          <a:blip r:embed="rId3"/>
          <a:stretch>
            <a:fillRect/>
          </a:stretch>
        </p:blipFill>
        <p:spPr>
          <a:xfrm>
            <a:off x="427980" y="238674"/>
            <a:ext cx="1492007" cy="640932"/>
          </a:xfrm>
          <a:prstGeom prst="rect">
            <a:avLst/>
          </a:prstGeom>
        </p:spPr>
      </p:pic>
      <p:pic>
        <p:nvPicPr>
          <p:cNvPr id="4" name="Picture 3" descr="A screenshot of a cell phone&#10;&#10;AI-generated content may be incorrect.">
            <a:extLst>
              <a:ext uri="{FF2B5EF4-FFF2-40B4-BE49-F238E27FC236}">
                <a16:creationId xmlns:a16="http://schemas.microsoft.com/office/drawing/2014/main" id="{EE2C218A-FC95-442B-D0AD-BBEFF97B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488" y="0"/>
            <a:ext cx="4463512"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816B-BAC2-7F4C-43F8-76C401F65BF1}"/>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4516DEF4-AD5D-7D73-2DF6-11B97C6D9DF1}"/>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rgbClr val="DD784B"/>
                </a:solidFill>
                <a:latin typeface="Calibri"/>
              </a:rPr>
              <a:t>Wandering Eyes</a:t>
            </a:r>
            <a:endParaRPr lang="en-NL" sz="3600" b="1" spc="-1" dirty="0">
              <a:solidFill>
                <a:srgbClr val="DD784B"/>
              </a:solidFill>
              <a:latin typeface="Calibri"/>
              <a:ea typeface="Calibri"/>
              <a:cs typeface="Calibri"/>
            </a:endParaRPr>
          </a:p>
        </p:txBody>
      </p:sp>
      <p:sp>
        <p:nvSpPr>
          <p:cNvPr id="3" name="PlaceHolder 2">
            <a:extLst>
              <a:ext uri="{FF2B5EF4-FFF2-40B4-BE49-F238E27FC236}">
                <a16:creationId xmlns:a16="http://schemas.microsoft.com/office/drawing/2014/main" id="{132287E6-BF54-A55D-9FAC-97ABFA3FA236}"/>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2000" kern="0" dirty="0">
                <a:effectLst/>
                <a:latin typeface="Aptos" panose="020B0004020202020204" pitchFamily="34" charset="0"/>
                <a:ea typeface="Aptos" panose="020B0004020202020204" pitchFamily="34" charset="0"/>
                <a:cs typeface="Times-Bold"/>
              </a:rPr>
              <a:t>We need an XR solution to monitor students during exams using facial recognition, pupil scanning, and behavior tracking to prevent cheating. The system should detect suspicious behavior while balancing test integrity with respect for student privacy. How can we ensure that tracking adds real value to the exam process?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NL" sz="1800" b="1" kern="0" dirty="0">
                <a:effectLst/>
                <a:latin typeface="Aptos" panose="020B0004020202020204" pitchFamily="34" charset="0"/>
                <a:ea typeface="Aptos" panose="020B0004020202020204" pitchFamily="34" charset="0"/>
                <a:cs typeface="Times-Bold"/>
              </a:rPr>
              <a:t>What we need from you:</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Use facial recognition or eye tracking, ensuring explicit student consent.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Limit biometric tracking to behaviors directly related to exam integrity.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Include monitoring assistance tools that support educators in real time.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B9186E0-D4E0-924F-C774-F93ACDA2C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155108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5EAD-414A-B508-A8E1-E94C62D934C1}"/>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ECC12FE8-35C8-39AB-A85C-06D2A30B2DC5}"/>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rgbClr val="DD784B"/>
                </a:solidFill>
                <a:latin typeface="Calibri"/>
              </a:rPr>
              <a:t>Crime Scene Simulator</a:t>
            </a:r>
            <a:endParaRPr lang="en-NL" sz="3600" b="1" spc="-1" dirty="0">
              <a:solidFill>
                <a:srgbClr val="DD784B"/>
              </a:solidFill>
              <a:latin typeface="Calibri"/>
              <a:ea typeface="Calibri"/>
              <a:cs typeface="Calibri"/>
            </a:endParaRPr>
          </a:p>
        </p:txBody>
      </p:sp>
      <p:sp>
        <p:nvSpPr>
          <p:cNvPr id="3" name="PlaceHolder 2">
            <a:extLst>
              <a:ext uri="{FF2B5EF4-FFF2-40B4-BE49-F238E27FC236}">
                <a16:creationId xmlns:a16="http://schemas.microsoft.com/office/drawing/2014/main" id="{EBA1E200-3D89-08A5-B971-5E0472BE898E}"/>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800" kern="0" dirty="0">
                <a:effectLst/>
                <a:latin typeface="Aptos" panose="020B0004020202020204" pitchFamily="34" charset="0"/>
                <a:ea typeface="Aptos" panose="020B0004020202020204" pitchFamily="34" charset="0"/>
                <a:cs typeface="Times-Bold"/>
              </a:rPr>
              <a:t>We need a realistic crime scene simulation where students can investigate criminal cases. The experience must be immersive, respectful of privacy, and avoid using any sensitive or real-life details. How might we involve individuals with past criminal experience in the development process, or the police, to enrich the learning experience?</a:t>
            </a:r>
            <a:br>
              <a:rPr lang="en-NL" sz="1800" kern="0" dirty="0">
                <a:effectLst/>
                <a:latin typeface="Aptos" panose="020B0004020202020204" pitchFamily="34" charset="0"/>
                <a:ea typeface="Aptos" panose="020B0004020202020204" pitchFamily="34" charset="0"/>
                <a:cs typeface="Times-Bold"/>
              </a:rPr>
            </a:b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NL" sz="1800" b="1" kern="0" dirty="0">
                <a:effectLst/>
                <a:latin typeface="Aptos" panose="020B0004020202020204" pitchFamily="34" charset="0"/>
                <a:ea typeface="Aptos" panose="020B0004020202020204" pitchFamily="34" charset="0"/>
                <a:cs typeface="Times-Bold"/>
              </a:rPr>
              <a:t>What we need from you:</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Use hand tracking to allow students to handle evidence.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Incorporate voice recognition for simulated interrogations.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Implement LiDAR technology to accurately map crime scenes.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DF243C6-42F2-B81D-2565-DE412E3935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158549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36E72-FC49-C46C-11A3-C97DD02D4B63}"/>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4ADC03E8-FBDF-0954-BB66-BB5C765160E8}"/>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rgbClr val="DD784B"/>
                </a:solidFill>
                <a:latin typeface="Calibri"/>
              </a:rPr>
              <a:t>Virtual Hospital</a:t>
            </a:r>
            <a:endParaRPr lang="en-NL" sz="3600" b="1" spc="-1" dirty="0">
              <a:solidFill>
                <a:srgbClr val="DD784B"/>
              </a:solidFill>
              <a:latin typeface="Calibri"/>
              <a:ea typeface="Calibri"/>
              <a:cs typeface="Calibri"/>
            </a:endParaRPr>
          </a:p>
        </p:txBody>
      </p:sp>
      <p:sp>
        <p:nvSpPr>
          <p:cNvPr id="3" name="PlaceHolder 2">
            <a:extLst>
              <a:ext uri="{FF2B5EF4-FFF2-40B4-BE49-F238E27FC236}">
                <a16:creationId xmlns:a16="http://schemas.microsoft.com/office/drawing/2014/main" id="{627C6AFE-B411-B9F4-9E0A-5582B7E16BB1}"/>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800" kern="0" dirty="0">
                <a:effectLst/>
                <a:latin typeface="Aptos" panose="020B0004020202020204" pitchFamily="34" charset="0"/>
                <a:ea typeface="Aptos" panose="020B0004020202020204" pitchFamily="34" charset="0"/>
                <a:cs typeface="Times-Bold"/>
              </a:rPr>
              <a:t>We want to create a realistic medical simulation where students can diagnose and treat virtual patients, allowing them to experience high-pressure situations without overwhelming stress. The environment should adjust to each student's learning pace and incorporate anonymized real patient data to ensure privacy. What unique or high-risk situations should we introduce to challenge learners effectively and safely?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NL" sz="1800" b="1" kern="0" dirty="0">
                <a:effectLst/>
                <a:latin typeface="Aptos" panose="020B0004020202020204" pitchFamily="34" charset="0"/>
                <a:ea typeface="Aptos" panose="020B0004020202020204" pitchFamily="34" charset="0"/>
                <a:cs typeface="Times-Bold"/>
              </a:rPr>
              <a:t>What we need from you:</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Include hand tracking to simulate physical exams and procedures.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Use voice recognition for doctor-patient interactions.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Implement eye tracking to assess focus and responsiveness.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5EA71C5-6C2A-B04C-6FC6-FE2C99B125E7}"/>
              </a:ext>
            </a:extLst>
          </p:cNvPr>
          <p:cNvPicPr>
            <a:picLocks noChangeAspect="1"/>
          </p:cNvPicPr>
          <p:nvPr/>
        </p:nvPicPr>
        <p:blipFill>
          <a:blip r:embed="rId2">
            <a:extLst>
              <a:ext uri="{28A0092B-C50C-407E-A947-70E740481C1C}">
                <a14:useLocalDpi xmlns:a14="http://schemas.microsoft.com/office/drawing/2010/main" val="0"/>
              </a:ext>
            </a:extLst>
          </a:blip>
          <a:srcRect l="36651" r="7305"/>
          <a:stretch/>
        </p:blipFill>
        <p:spPr>
          <a:xfrm>
            <a:off x="6843106" y="1306716"/>
            <a:ext cx="4244568" cy="4244568"/>
          </a:xfrm>
          <a:prstGeom prst="roundRect">
            <a:avLst/>
          </a:prstGeom>
        </p:spPr>
      </p:pic>
    </p:spTree>
    <p:extLst>
      <p:ext uri="{BB962C8B-B14F-4D97-AF65-F5344CB8AC3E}">
        <p14:creationId xmlns:p14="http://schemas.microsoft.com/office/powerpoint/2010/main" val="86378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692F-2963-82E7-80B6-0684468CAFC4}"/>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57E9843F-7751-B884-2DCA-B6D070D3AF40}"/>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chemeClr val="accent2"/>
                </a:solidFill>
                <a:latin typeface="Calibri"/>
              </a:rPr>
              <a:t>Critical Care Simulator</a:t>
            </a:r>
          </a:p>
        </p:txBody>
      </p:sp>
      <p:sp>
        <p:nvSpPr>
          <p:cNvPr id="3" name="PlaceHolder 2">
            <a:extLst>
              <a:ext uri="{FF2B5EF4-FFF2-40B4-BE49-F238E27FC236}">
                <a16:creationId xmlns:a16="http://schemas.microsoft.com/office/drawing/2014/main" id="{EA42D92A-65A0-07DD-ED23-D6E92F220D99}"/>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kern="0" dirty="0">
                <a:effectLst/>
                <a:latin typeface="Aptos" panose="020B0004020202020204" pitchFamily="34" charset="0"/>
                <a:ea typeface="Aptos" panose="020B0004020202020204" pitchFamily="34" charset="0"/>
                <a:cs typeface="Times-Bold"/>
              </a:rPr>
              <a:t>We need an immersive experience where students can practice high-risk medical procedures, such as trauma care, in realistic, life-or-death scenarios. The simulation should balance intense realism with ethical boundaries to avoid overwhelming students, ensuring they learn effectively without unnecessary stress. What specific, high-stakes situations could push students to develop resilience and decision-making under pressure?</a:t>
            </a:r>
          </a:p>
          <a:p>
            <a:pPr marL="0" indent="0">
              <a:buNone/>
            </a:pPr>
            <a:r>
              <a:rPr lang="en-GB" sz="1800" kern="0" dirty="0">
                <a:effectLst/>
                <a:latin typeface="Aptos" panose="020B0004020202020204" pitchFamily="34" charset="0"/>
                <a:ea typeface="Aptos" panose="020B0004020202020204" pitchFamily="34" charset="0"/>
                <a:cs typeface="Times-Bold"/>
              </a:rPr>
              <a:t> </a:t>
            </a:r>
            <a:r>
              <a:rPr lang="en-GB" sz="1800" b="1" kern="0" dirty="0">
                <a:effectLst/>
                <a:latin typeface="Aptos" panose="020B0004020202020204" pitchFamily="34" charset="0"/>
                <a:ea typeface="Aptos" panose="020B0004020202020204" pitchFamily="34" charset="0"/>
                <a:cs typeface="Times-Bold"/>
              </a:rPr>
              <a:t>What we need from you:</a:t>
            </a:r>
          </a:p>
          <a:p>
            <a:r>
              <a:rPr lang="en-GB" sz="1800" kern="0" dirty="0">
                <a:effectLst/>
                <a:latin typeface="Aptos" panose="020B0004020202020204" pitchFamily="34" charset="0"/>
                <a:ea typeface="Aptos" panose="020B0004020202020204" pitchFamily="34" charset="0"/>
                <a:cs typeface="Times-Bold"/>
              </a:rPr>
              <a:t>Include hand tracking to simulate physical and surgical procedures.</a:t>
            </a:r>
          </a:p>
          <a:p>
            <a:r>
              <a:rPr lang="en-GB" sz="1800" kern="0" dirty="0">
                <a:effectLst/>
                <a:latin typeface="Aptos" panose="020B0004020202020204" pitchFamily="34" charset="0"/>
                <a:ea typeface="Aptos" panose="020B0004020202020204" pitchFamily="34" charset="0"/>
                <a:cs typeface="Times-Bold"/>
              </a:rPr>
              <a:t>Use voice recognition to enable realistic doctor-patient interactions.</a:t>
            </a:r>
          </a:p>
          <a:p>
            <a:r>
              <a:rPr lang="en-GB" sz="1800" kern="0" dirty="0">
                <a:effectLst/>
                <a:latin typeface="Aptos" panose="020B0004020202020204" pitchFamily="34" charset="0"/>
                <a:ea typeface="Aptos" panose="020B0004020202020204" pitchFamily="34" charset="0"/>
                <a:cs typeface="Times-Bold"/>
              </a:rPr>
              <a:t>Ensure real patient data is fully anonymized to protect privacy.</a:t>
            </a:r>
          </a:p>
        </p:txBody>
      </p:sp>
      <p:pic>
        <p:nvPicPr>
          <p:cNvPr id="4" name="Picture 3">
            <a:extLst>
              <a:ext uri="{FF2B5EF4-FFF2-40B4-BE49-F238E27FC236}">
                <a16:creationId xmlns:a16="http://schemas.microsoft.com/office/drawing/2014/main" id="{B5AB7E69-C58A-C8F8-0E03-46EF4D660B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108512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DC9A-3EDB-D002-66F4-4EA498777549}"/>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729ACE15-F01C-B7ED-3A0D-370FF44012DB}"/>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rgbClr val="DD784B"/>
                </a:solidFill>
                <a:latin typeface="Calibri"/>
              </a:rPr>
              <a:t>Environmental Disaster</a:t>
            </a:r>
            <a:endParaRPr lang="en-NL" sz="3600" b="1" spc="-1" dirty="0">
              <a:solidFill>
                <a:srgbClr val="DD784B"/>
              </a:solidFill>
              <a:latin typeface="Calibri"/>
              <a:ea typeface="Calibri"/>
              <a:cs typeface="Calibri"/>
            </a:endParaRPr>
          </a:p>
        </p:txBody>
      </p:sp>
      <p:sp>
        <p:nvSpPr>
          <p:cNvPr id="3" name="PlaceHolder 2">
            <a:extLst>
              <a:ext uri="{FF2B5EF4-FFF2-40B4-BE49-F238E27FC236}">
                <a16:creationId xmlns:a16="http://schemas.microsoft.com/office/drawing/2014/main" id="{36DB6696-AC8E-00C0-C217-11E147442EEB}"/>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800" kern="0" dirty="0">
                <a:effectLst/>
                <a:latin typeface="Aptos" panose="020B0004020202020204" pitchFamily="34" charset="0"/>
                <a:ea typeface="Aptos" panose="020B0004020202020204" pitchFamily="34" charset="0"/>
                <a:cs typeface="Times-Bold"/>
              </a:rPr>
              <a:t>We want to create an augmented experience where students can explore environmental disaster zones, such as oil spills or deforested areas. The simulation should immerse students in the environmental impact without overwhelming them, while making the learning goals explicit. How can we design these environments to create an emotional connection to distant communities?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NL" sz="1800" b="1" kern="0" dirty="0">
                <a:effectLst/>
                <a:latin typeface="Aptos" panose="020B0004020202020204" pitchFamily="34" charset="0"/>
                <a:ea typeface="Aptos" panose="020B0004020202020204" pitchFamily="34" charset="0"/>
                <a:cs typeface="Times-Bold"/>
              </a:rPr>
              <a:t>What we need from you:</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Use body tracking for interaction with elements of damage and recovery.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Implement voice recognition so students can ask questions and navigate the simulation.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Include guides for students in new areas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34E6D84-4C99-F020-6900-339C87F69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244648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A39E-1865-8951-1CBD-72DE2937C8E5}"/>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85383F88-7D64-1D84-01B4-D90BD13C7401}"/>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Assignment</a:t>
            </a:r>
          </a:p>
          <a:p>
            <a:r>
              <a:rPr lang="en-NL" sz="3600" b="1" spc="-1" dirty="0">
                <a:solidFill>
                  <a:srgbClr val="DD784B"/>
                </a:solidFill>
                <a:latin typeface="Calibri"/>
              </a:rPr>
              <a:t>Building the past</a:t>
            </a:r>
            <a:endParaRPr lang="en-NL" sz="3600" b="1" spc="-1" dirty="0">
              <a:solidFill>
                <a:srgbClr val="DD784B"/>
              </a:solidFill>
              <a:latin typeface="Calibri"/>
              <a:ea typeface="Calibri"/>
              <a:cs typeface="Calibri"/>
            </a:endParaRPr>
          </a:p>
        </p:txBody>
      </p:sp>
      <p:sp>
        <p:nvSpPr>
          <p:cNvPr id="3" name="PlaceHolder 2">
            <a:extLst>
              <a:ext uri="{FF2B5EF4-FFF2-40B4-BE49-F238E27FC236}">
                <a16:creationId xmlns:a16="http://schemas.microsoft.com/office/drawing/2014/main" id="{CE570D54-B740-A1AD-E776-3229113A1133}"/>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kern="0" dirty="0">
                <a:effectLst/>
                <a:latin typeface="Aptos" panose="020B0004020202020204" pitchFamily="34" charset="0"/>
                <a:ea typeface="Aptos" panose="020B0004020202020204" pitchFamily="34" charset="0"/>
                <a:cs typeface="Times-Bold"/>
              </a:rPr>
              <a:t>We need an immersive XR experience for archaeology students to explore the ruins of a Roman-era trading hub in North Africa. The simulation should teach students to analyse artifacts and understand how historical narratives are shaped by those who interpret them. Students should also reflect on the ethical challenges of presenting history in ways that respect all cultural perspectives.</a:t>
            </a:r>
          </a:p>
          <a:p>
            <a:pPr marL="0" indent="0">
              <a:buNone/>
            </a:pPr>
            <a:r>
              <a:rPr lang="en-NL" sz="1800" b="1" kern="0" dirty="0">
                <a:effectLst/>
                <a:latin typeface="Aptos" panose="020B0004020202020204" pitchFamily="34" charset="0"/>
                <a:ea typeface="Aptos" panose="020B0004020202020204" pitchFamily="34" charset="0"/>
                <a:cs typeface="Times-Bold"/>
              </a:rPr>
              <a:t>What we need from you:</a:t>
            </a:r>
            <a:endParaRPr lang="en-NL"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effectLst/>
                <a:latin typeface="Aptos" panose="020B0004020202020204" pitchFamily="34" charset="0"/>
                <a:ea typeface="Aptos" panose="020B0004020202020204" pitchFamily="34" charset="0"/>
                <a:cs typeface="Times-Bold"/>
              </a:rPr>
              <a:t>Use interactive features like artifact restoration or recreating daily life scenes.</a:t>
            </a: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Incorporate features that are sensitive to cultural conflicts and differing interpretations.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NL" sz="1800" kern="0" dirty="0">
                <a:effectLst/>
                <a:latin typeface="Aptos" panose="020B0004020202020204" pitchFamily="34" charset="0"/>
                <a:ea typeface="Aptos" panose="020B0004020202020204" pitchFamily="34" charset="0"/>
                <a:cs typeface="Times-Bold"/>
              </a:rPr>
              <a:t>Add accessibility options for visually impaired students to ensure inclusivity.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C14D347-3588-249C-7AED-39A4D117B0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43106" y="1306716"/>
            <a:ext cx="4244568" cy="4244568"/>
          </a:xfrm>
          <a:prstGeom prst="roundRect">
            <a:avLst/>
          </a:prstGeom>
        </p:spPr>
      </p:pic>
    </p:spTree>
    <p:extLst>
      <p:ext uri="{BB962C8B-B14F-4D97-AF65-F5344CB8AC3E}">
        <p14:creationId xmlns:p14="http://schemas.microsoft.com/office/powerpoint/2010/main" val="228970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35487923-1350-8517-B71D-78C3BCE3C988}"/>
              </a:ext>
            </a:extLst>
          </p:cNvPr>
          <p:cNvSpPr txBox="1">
            <a:spLocks/>
          </p:cNvSpPr>
          <p:nvPr/>
        </p:nvSpPr>
        <p:spPr>
          <a:xfrm>
            <a:off x="551123" y="503534"/>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Concept Phase – </a:t>
            </a:r>
            <a:br>
              <a:rPr lang="en-NL" sz="3600" b="1" strike="noStrike" spc="-1" dirty="0">
                <a:solidFill>
                  <a:schemeClr val="dk1"/>
                </a:solidFill>
                <a:latin typeface="General Sans Semibold"/>
              </a:rPr>
            </a:br>
            <a:r>
              <a:rPr lang="en-NL" sz="3600" b="1" strike="noStrike" spc="-1" dirty="0">
                <a:solidFill>
                  <a:srgbClr val="DD784B"/>
                </a:solidFill>
                <a:latin typeface="General Sans Semibold"/>
              </a:rPr>
              <a:t>15 Min</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0DD1C087-FA49-9F2E-FB49-15722BE4B09F}"/>
              </a:ext>
            </a:extLst>
          </p:cNvPr>
          <p:cNvSpPr txBox="1">
            <a:spLocks/>
          </p:cNvSpPr>
          <p:nvPr/>
        </p:nvSpPr>
        <p:spPr>
          <a:xfrm>
            <a:off x="551124" y="2094061"/>
            <a:ext cx="4553140"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840" indent="-285840" defTabSz="914400">
              <a:lnSpc>
                <a:spcPct val="100000"/>
              </a:lnSpc>
              <a:spcBef>
                <a:spcPts val="1001"/>
              </a:spcBef>
              <a:buClr>
                <a:srgbClr val="000000"/>
              </a:buClr>
              <a:buFont typeface="Arial"/>
              <a:buChar char="•"/>
            </a:pPr>
            <a:r>
              <a:rPr lang="en-GB" sz="2200" b="0" strike="noStrike" spc="-1" dirty="0">
                <a:solidFill>
                  <a:srgbClr val="000000"/>
                </a:solidFill>
                <a:latin typeface="General Sans"/>
              </a:rPr>
              <a:t>Now we need to brainstorm a solution to this assignment.</a:t>
            </a:r>
            <a:endParaRPr lang="en-NL" sz="2200" b="0" strike="noStrike" spc="-1" dirty="0">
              <a:solidFill>
                <a:schemeClr val="dk1"/>
              </a:solidFill>
              <a:latin typeface="General Sans"/>
            </a:endParaRPr>
          </a:p>
          <a:p>
            <a:pPr marL="285840" indent="-285840">
              <a:lnSpc>
                <a:spcPct val="100000"/>
              </a:lnSpc>
              <a:spcBef>
                <a:spcPts val="1001"/>
              </a:spcBef>
              <a:buClr>
                <a:srgbClr val="000000"/>
              </a:buClr>
              <a:buFont typeface="Arial"/>
              <a:buChar char="•"/>
            </a:pPr>
            <a:r>
              <a:rPr lang="en-GB" sz="2200" b="0" strike="noStrike" spc="-1" dirty="0">
                <a:solidFill>
                  <a:srgbClr val="000000"/>
                </a:solidFill>
                <a:latin typeface="General Sans"/>
              </a:rPr>
              <a:t>Grab and fill in </a:t>
            </a:r>
            <a:r>
              <a:rPr lang="en-GB" sz="2200" b="1" strike="noStrike" spc="-1" dirty="0">
                <a:solidFill>
                  <a:srgbClr val="000000"/>
                </a:solidFill>
                <a:latin typeface="General Sans"/>
              </a:rPr>
              <a:t>Your concept canvas to help structure your idea.</a:t>
            </a:r>
            <a:endParaRPr lang="en-NL" sz="2200" b="0" strike="noStrike" spc="-1" dirty="0">
              <a:solidFill>
                <a:schemeClr val="dk1"/>
              </a:solidFill>
              <a:latin typeface="General Sans"/>
            </a:endParaRPr>
          </a:p>
          <a:p>
            <a:pPr marL="285840" indent="-285840" defTabSz="914400">
              <a:lnSpc>
                <a:spcPct val="100000"/>
              </a:lnSpc>
              <a:spcBef>
                <a:spcPts val="1001"/>
              </a:spcBef>
              <a:buClr>
                <a:srgbClr val="000000"/>
              </a:buClr>
              <a:buFont typeface="Arial"/>
              <a:buChar char="•"/>
            </a:pPr>
            <a:r>
              <a:rPr lang="en-GB" sz="2200" b="1" strike="noStrike" spc="-1" dirty="0">
                <a:solidFill>
                  <a:srgbClr val="000000"/>
                </a:solidFill>
                <a:latin typeface="General Sans"/>
              </a:rPr>
              <a:t>Brainstorm first and share first ideas. </a:t>
            </a:r>
          </a:p>
          <a:p>
            <a:pPr marL="285840" indent="-285840" defTabSz="914400">
              <a:lnSpc>
                <a:spcPct val="100000"/>
              </a:lnSpc>
              <a:spcBef>
                <a:spcPts val="1001"/>
              </a:spcBef>
              <a:buClr>
                <a:srgbClr val="000000"/>
              </a:buClr>
              <a:buFont typeface="Arial"/>
              <a:buChar char="•"/>
            </a:pPr>
            <a:r>
              <a:rPr lang="en-GB" sz="2200" b="1" spc="-1" dirty="0">
                <a:solidFill>
                  <a:srgbClr val="000000"/>
                </a:solidFill>
                <a:latin typeface="General Sans"/>
              </a:rPr>
              <a:t>Don’t forget to write on the canvas! </a:t>
            </a:r>
            <a:endParaRPr lang="en-NL" sz="2200" b="0" strike="noStrike" spc="-1" dirty="0">
              <a:solidFill>
                <a:schemeClr val="dk1"/>
              </a:solidFill>
              <a:latin typeface="General Sans"/>
            </a:endParaRPr>
          </a:p>
        </p:txBody>
      </p:sp>
      <p:pic>
        <p:nvPicPr>
          <p:cNvPr id="4" name="Picture 3">
            <a:extLst>
              <a:ext uri="{FF2B5EF4-FFF2-40B4-BE49-F238E27FC236}">
                <a16:creationId xmlns:a16="http://schemas.microsoft.com/office/drawing/2014/main" id="{FDE2B262-DB32-FB7B-BB26-96C5066723DB}"/>
              </a:ext>
            </a:extLst>
          </p:cNvPr>
          <p:cNvPicPr>
            <a:picLocks noChangeAspect="1"/>
          </p:cNvPicPr>
          <p:nvPr/>
        </p:nvPicPr>
        <p:blipFill>
          <a:blip r:embed="rId3"/>
          <a:srcRect t="399" b="399"/>
          <a:stretch/>
        </p:blipFill>
        <p:spPr>
          <a:xfrm>
            <a:off x="5743589" y="1396042"/>
            <a:ext cx="6149818" cy="4226835"/>
          </a:xfrm>
          <a:prstGeom prst="roundRect">
            <a:avLst>
              <a:gd name="adj" fmla="val 362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563765" y="-488960"/>
            <a:ext cx="4130881" cy="2352960"/>
          </a:xfrm>
          <a:prstGeom prst="rect">
            <a:avLst/>
          </a:prstGeom>
          <a:noFill/>
          <a:ln w="0">
            <a:noFill/>
          </a:ln>
        </p:spPr>
        <p:txBody>
          <a:bodyPr lIns="91440" tIns="45720" rIns="91440" bIns="45720" anchor="b">
            <a:noAutofit/>
          </a:bodyPr>
          <a:lstStyle/>
          <a:p>
            <a:pPr indent="0" defTabSz="914400">
              <a:lnSpc>
                <a:spcPct val="90000"/>
              </a:lnSpc>
              <a:buNone/>
            </a:pPr>
            <a:r>
              <a:rPr lang="en-NL" sz="3600" b="1" strike="noStrike" spc="-1" dirty="0">
                <a:solidFill>
                  <a:schemeClr val="dk1"/>
                </a:solidFill>
                <a:latin typeface="General Sans Semibold"/>
              </a:rPr>
              <a:t>Lens Check Phase – </a:t>
            </a:r>
            <a:r>
              <a:rPr lang="en-NL" sz="3600" b="1" strike="noStrike" spc="-1" dirty="0">
                <a:solidFill>
                  <a:srgbClr val="DD784B"/>
                </a:solidFill>
                <a:latin typeface="General Sans Semibold"/>
              </a:rPr>
              <a:t>10 Min </a:t>
            </a:r>
            <a:endParaRPr lang="en-NL" sz="3600" b="0" strike="noStrike" spc="-1" dirty="0">
              <a:solidFill>
                <a:schemeClr val="dk1"/>
              </a:solidFill>
              <a:latin typeface="Calibri"/>
            </a:endParaRPr>
          </a:p>
        </p:txBody>
      </p:sp>
      <p:sp>
        <p:nvSpPr>
          <p:cNvPr id="63" name="PlaceHolder 2"/>
          <p:cNvSpPr>
            <a:spLocks noGrp="1"/>
          </p:cNvSpPr>
          <p:nvPr>
            <p:ph/>
          </p:nvPr>
        </p:nvSpPr>
        <p:spPr>
          <a:xfrm>
            <a:off x="687519" y="2117425"/>
            <a:ext cx="4957010" cy="2444400"/>
          </a:xfrm>
          <a:prstGeom prst="rect">
            <a:avLst/>
          </a:prstGeom>
          <a:noFill/>
          <a:ln w="0">
            <a:noFill/>
          </a:ln>
        </p:spPr>
        <p:txBody>
          <a:bodyPr lIns="91440" tIns="45720" rIns="91440" bIns="45720" anchor="t">
            <a:noAutofit/>
          </a:bodyPr>
          <a:lstStyle/>
          <a:p>
            <a:pPr marL="285840" indent="-285840" defTabSz="914400">
              <a:lnSpc>
                <a:spcPct val="100000"/>
              </a:lnSpc>
              <a:spcBef>
                <a:spcPts val="1001"/>
              </a:spcBef>
              <a:buClr>
                <a:srgbClr val="000000"/>
              </a:buClr>
              <a:buFont typeface="Arial"/>
              <a:buChar char="•"/>
            </a:pPr>
            <a:r>
              <a:rPr lang="en-GB" sz="2200" strike="noStrike" spc="-1" dirty="0">
                <a:solidFill>
                  <a:schemeClr val="dk1"/>
                </a:solidFill>
                <a:latin typeface="General Sans" pitchFamily="50" charset="0"/>
              </a:rPr>
              <a:t>Grab </a:t>
            </a:r>
            <a:r>
              <a:rPr lang="en-GB" sz="2200" b="1" strike="noStrike" spc="-1" dirty="0">
                <a:solidFill>
                  <a:schemeClr val="dk1"/>
                </a:solidFill>
                <a:latin typeface="General Sans" pitchFamily="50" charset="0"/>
              </a:rPr>
              <a:t>1 Ethical Lens card </a:t>
            </a:r>
            <a:endParaRPr lang="en-NL" sz="2200" b="1" strike="noStrike" spc="-1" dirty="0">
              <a:solidFill>
                <a:schemeClr val="dk1"/>
              </a:solidFill>
              <a:latin typeface="General Sans" pitchFamily="50" charset="0"/>
            </a:endParaRPr>
          </a:p>
          <a:p>
            <a:pPr marL="285840" indent="-285840" defTabSz="914400">
              <a:lnSpc>
                <a:spcPct val="100000"/>
              </a:lnSpc>
              <a:spcBef>
                <a:spcPts val="1001"/>
              </a:spcBef>
              <a:buClr>
                <a:srgbClr val="000000"/>
              </a:buClr>
              <a:buFont typeface="Arial"/>
              <a:buChar char="•"/>
            </a:pPr>
            <a:r>
              <a:rPr lang="en-GB" sz="2200" strike="noStrike" spc="-1" dirty="0">
                <a:solidFill>
                  <a:schemeClr val="dk1"/>
                </a:solidFill>
                <a:latin typeface="General Sans" pitchFamily="50" charset="0"/>
              </a:rPr>
              <a:t>Read a question to your group</a:t>
            </a:r>
            <a:endParaRPr lang="en-NL" sz="2200" strike="noStrike" spc="-1" dirty="0">
              <a:solidFill>
                <a:schemeClr val="dk1"/>
              </a:solidFill>
              <a:latin typeface="General Sans" pitchFamily="50" charset="0"/>
            </a:endParaRPr>
          </a:p>
          <a:p>
            <a:pPr marL="285840" indent="-285840" defTabSz="914400">
              <a:lnSpc>
                <a:spcPct val="100000"/>
              </a:lnSpc>
              <a:spcBef>
                <a:spcPts val="1001"/>
              </a:spcBef>
              <a:buClr>
                <a:srgbClr val="000000"/>
              </a:buClr>
              <a:buFont typeface="Arial"/>
              <a:buChar char="•"/>
            </a:pPr>
            <a:r>
              <a:rPr lang="en-GB" sz="2200" b="0" strike="noStrike" spc="-1" dirty="0">
                <a:solidFill>
                  <a:srgbClr val="000000"/>
                </a:solidFill>
                <a:latin typeface="General Sans" pitchFamily="50" charset="0"/>
              </a:rPr>
              <a:t>Look through the ethical lens cards and evaluate if your concept has considered this value or concern. </a:t>
            </a:r>
            <a:endParaRPr lang="en-NL" sz="2200" b="0" strike="noStrike" spc="-1" dirty="0">
              <a:solidFill>
                <a:schemeClr val="dk1"/>
              </a:solidFill>
              <a:latin typeface="General Sans" pitchFamily="50" charset="0"/>
            </a:endParaRPr>
          </a:p>
          <a:p>
            <a:pPr marL="743040" lvl="1" indent="-285840" defTabSz="914400">
              <a:lnSpc>
                <a:spcPct val="100000"/>
              </a:lnSpc>
              <a:spcBef>
                <a:spcPts val="499"/>
              </a:spcBef>
              <a:buClr>
                <a:srgbClr val="000000"/>
              </a:buClr>
              <a:buFont typeface="Arial"/>
              <a:buChar char="•"/>
              <a:tabLst>
                <a:tab pos="1504800" algn="l"/>
              </a:tabLst>
            </a:pPr>
            <a:r>
              <a:rPr lang="en-GB" sz="1800" b="0" strike="noStrike" spc="-1" dirty="0">
                <a:solidFill>
                  <a:srgbClr val="000000"/>
                </a:solidFill>
                <a:latin typeface="General Sans" pitchFamily="50" charset="0"/>
              </a:rPr>
              <a:t>Improve your concept with this; </a:t>
            </a:r>
            <a:br>
              <a:rPr sz="1800" dirty="0">
                <a:latin typeface="General Sans" pitchFamily="50" charset="0"/>
              </a:rPr>
            </a:br>
            <a:r>
              <a:rPr lang="en-GB" sz="1800" b="0" strike="noStrike" spc="-1" dirty="0">
                <a:solidFill>
                  <a:srgbClr val="000000"/>
                </a:solidFill>
                <a:latin typeface="General Sans" pitchFamily="50" charset="0"/>
              </a:rPr>
              <a:t>make it stronger!</a:t>
            </a:r>
            <a:endParaRPr lang="en-NL" sz="1800" b="0" strike="noStrike" spc="-1" dirty="0">
              <a:solidFill>
                <a:schemeClr val="dk1"/>
              </a:solidFill>
              <a:latin typeface="General Sans" pitchFamily="50" charset="0"/>
            </a:endParaRPr>
          </a:p>
        </p:txBody>
      </p:sp>
      <p:pic>
        <p:nvPicPr>
          <p:cNvPr id="7" name="Picture 6" descr="A screenshot of a phone&#10;&#10;AI-generated content may be incorrect.">
            <a:extLst>
              <a:ext uri="{FF2B5EF4-FFF2-40B4-BE49-F238E27FC236}">
                <a16:creationId xmlns:a16="http://schemas.microsoft.com/office/drawing/2014/main" id="{8350A393-CEDF-6859-89FC-3375D8AA3A63}"/>
              </a:ext>
            </a:extLst>
          </p:cNvPr>
          <p:cNvPicPr>
            <a:picLocks noChangeAspect="1"/>
          </p:cNvPicPr>
          <p:nvPr/>
        </p:nvPicPr>
        <p:blipFill>
          <a:blip r:embed="rId3">
            <a:extLst>
              <a:ext uri="{28A0092B-C50C-407E-A947-70E740481C1C}">
                <a14:useLocalDpi xmlns:a14="http://schemas.microsoft.com/office/drawing/2010/main" val="0"/>
              </a:ext>
            </a:extLst>
          </a:blip>
          <a:srcRect t="888" r="1484" b="1210"/>
          <a:stretch/>
        </p:blipFill>
        <p:spPr>
          <a:xfrm>
            <a:off x="9052759" y="304800"/>
            <a:ext cx="2415342" cy="4114800"/>
          </a:xfrm>
          <a:prstGeom prst="roundRect">
            <a:avLst>
              <a:gd name="adj" fmla="val 7626"/>
            </a:avLst>
          </a:prstGeom>
        </p:spPr>
      </p:pic>
      <p:pic>
        <p:nvPicPr>
          <p:cNvPr id="9" name="Picture 8" descr="A screenshot of a phone&#10;&#10;AI-generated content may be incorrect.">
            <a:extLst>
              <a:ext uri="{FF2B5EF4-FFF2-40B4-BE49-F238E27FC236}">
                <a16:creationId xmlns:a16="http://schemas.microsoft.com/office/drawing/2014/main" id="{C6D235A5-F038-B21F-CEC5-70AAB1AF17B8}"/>
              </a:ext>
            </a:extLst>
          </p:cNvPr>
          <p:cNvPicPr>
            <a:picLocks noChangeAspect="1"/>
          </p:cNvPicPr>
          <p:nvPr/>
        </p:nvPicPr>
        <p:blipFill>
          <a:blip r:embed="rId4">
            <a:extLst>
              <a:ext uri="{28A0092B-C50C-407E-A947-70E740481C1C}">
                <a14:useLocalDpi xmlns:a14="http://schemas.microsoft.com/office/drawing/2010/main" val="0"/>
              </a:ext>
            </a:extLst>
          </a:blip>
          <a:srcRect t="578" r="1724" b="-1"/>
          <a:stretch/>
        </p:blipFill>
        <p:spPr>
          <a:xfrm>
            <a:off x="5918128" y="1384299"/>
            <a:ext cx="2806772" cy="4867699"/>
          </a:xfrm>
          <a:prstGeom prst="roundRect">
            <a:avLst>
              <a:gd name="adj" fmla="val 7915"/>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0AAD4-420F-5B1C-B7E5-CDC2D28B99BC}"/>
            </a:ext>
          </a:extLst>
        </p:cNvPr>
        <p:cNvGrpSpPr/>
        <p:nvPr/>
      </p:nvGrpSpPr>
      <p:grpSpPr>
        <a:xfrm>
          <a:off x="0" y="0"/>
          <a:ext cx="0" cy="0"/>
          <a:chOff x="0" y="0"/>
          <a:chExt cx="0" cy="0"/>
        </a:xfrm>
      </p:grpSpPr>
      <p:sp>
        <p:nvSpPr>
          <p:cNvPr id="61" name="PlaceHolder 1">
            <a:extLst>
              <a:ext uri="{FF2B5EF4-FFF2-40B4-BE49-F238E27FC236}">
                <a16:creationId xmlns:a16="http://schemas.microsoft.com/office/drawing/2014/main" id="{629B4E0F-6F9D-EE8F-CEE1-CDABEF6D21EF}"/>
              </a:ext>
            </a:extLst>
          </p:cNvPr>
          <p:cNvSpPr>
            <a:spLocks noGrp="1"/>
          </p:cNvSpPr>
          <p:nvPr>
            <p:ph type="title"/>
          </p:nvPr>
        </p:nvSpPr>
        <p:spPr>
          <a:xfrm>
            <a:off x="563765" y="-488960"/>
            <a:ext cx="4750357" cy="2175637"/>
          </a:xfrm>
          <a:prstGeom prst="rect">
            <a:avLst/>
          </a:prstGeom>
          <a:noFill/>
          <a:ln w="0">
            <a:noFill/>
          </a:ln>
        </p:spPr>
        <p:txBody>
          <a:bodyPr lIns="91440" tIns="45720" rIns="91440" bIns="45720" anchor="b">
            <a:noAutofit/>
          </a:bodyPr>
          <a:lstStyle/>
          <a:p>
            <a:pPr indent="0" defTabSz="914400">
              <a:lnSpc>
                <a:spcPct val="90000"/>
              </a:lnSpc>
              <a:buNone/>
            </a:pPr>
            <a:r>
              <a:rPr lang="en-NL" sz="3600" b="1" strike="noStrike" spc="-1" dirty="0">
                <a:solidFill>
                  <a:schemeClr val="dk1"/>
                </a:solidFill>
                <a:latin typeface="General Sans Semibold"/>
              </a:rPr>
              <a:t>Lens Card Example</a:t>
            </a:r>
            <a:endParaRPr lang="en-NL" sz="3600" b="0" strike="noStrike" spc="-1" dirty="0">
              <a:solidFill>
                <a:schemeClr val="dk1"/>
              </a:solidFill>
              <a:latin typeface="Calibri"/>
            </a:endParaRPr>
          </a:p>
        </p:txBody>
      </p:sp>
      <p:sp>
        <p:nvSpPr>
          <p:cNvPr id="63" name="PlaceHolder 2">
            <a:extLst>
              <a:ext uri="{FF2B5EF4-FFF2-40B4-BE49-F238E27FC236}">
                <a16:creationId xmlns:a16="http://schemas.microsoft.com/office/drawing/2014/main" id="{9E0030B3-531C-FA78-28FA-C63F7C32CC77}"/>
              </a:ext>
            </a:extLst>
          </p:cNvPr>
          <p:cNvSpPr>
            <a:spLocks noGrp="1"/>
          </p:cNvSpPr>
          <p:nvPr>
            <p:ph/>
          </p:nvPr>
        </p:nvSpPr>
        <p:spPr>
          <a:xfrm>
            <a:off x="563765" y="1686677"/>
            <a:ext cx="4957010" cy="1311575"/>
          </a:xfrm>
          <a:prstGeom prst="rect">
            <a:avLst/>
          </a:prstGeom>
          <a:noFill/>
          <a:ln w="0">
            <a:noFill/>
          </a:ln>
        </p:spPr>
        <p:txBody>
          <a:bodyPr lIns="91440" tIns="45720" rIns="91440" bIns="45720" anchor="t">
            <a:noAutofit/>
          </a:bodyPr>
          <a:lstStyle/>
          <a:p>
            <a:pPr marL="0" indent="0" defTabSz="914400">
              <a:lnSpc>
                <a:spcPct val="100000"/>
              </a:lnSpc>
              <a:spcBef>
                <a:spcPts val="1001"/>
              </a:spcBef>
              <a:buClr>
                <a:srgbClr val="000000"/>
              </a:buClr>
              <a:buNone/>
            </a:pPr>
            <a:r>
              <a:rPr lang="en-GB" sz="2400" b="1" dirty="0"/>
              <a:t>Scenario:</a:t>
            </a:r>
            <a:r>
              <a:rPr lang="en-GB" sz="2400" dirty="0"/>
              <a:t> You’re creating an XR training app for healthcare students.</a:t>
            </a:r>
            <a:br>
              <a:rPr lang="en-GB" sz="2400" dirty="0"/>
            </a:br>
            <a:r>
              <a:rPr lang="en-GB" sz="2400" b="1" dirty="0">
                <a:solidFill>
                  <a:srgbClr val="3BB572"/>
                </a:solidFill>
              </a:rPr>
              <a:t>Value in concern:</a:t>
            </a:r>
            <a:r>
              <a:rPr lang="en-GB" sz="2400" dirty="0">
                <a:solidFill>
                  <a:srgbClr val="3BB572"/>
                </a:solidFill>
              </a:rPr>
              <a:t> </a:t>
            </a:r>
            <a:r>
              <a:rPr lang="en-GB" sz="2400" b="1" dirty="0">
                <a:solidFill>
                  <a:srgbClr val="3BB572"/>
                </a:solidFill>
              </a:rPr>
              <a:t>Accessibility</a:t>
            </a:r>
          </a:p>
        </p:txBody>
      </p:sp>
      <p:pic>
        <p:nvPicPr>
          <p:cNvPr id="7" name="Picture 6" descr="A screenshot of a phone&#10;&#10;AI-generated content may be incorrect.">
            <a:extLst>
              <a:ext uri="{FF2B5EF4-FFF2-40B4-BE49-F238E27FC236}">
                <a16:creationId xmlns:a16="http://schemas.microsoft.com/office/drawing/2014/main" id="{65B40433-2D30-D16F-0F8A-A1F827AFFC37}"/>
              </a:ext>
            </a:extLst>
          </p:cNvPr>
          <p:cNvPicPr>
            <a:picLocks noChangeAspect="1"/>
          </p:cNvPicPr>
          <p:nvPr/>
        </p:nvPicPr>
        <p:blipFill>
          <a:blip r:embed="rId3">
            <a:extLst>
              <a:ext uri="{28A0092B-C50C-407E-A947-70E740481C1C}">
                <a14:useLocalDpi xmlns:a14="http://schemas.microsoft.com/office/drawing/2010/main" val="0"/>
              </a:ext>
            </a:extLst>
          </a:blip>
          <a:srcRect t="888" r="1484" b="1210"/>
          <a:stretch/>
        </p:blipFill>
        <p:spPr>
          <a:xfrm>
            <a:off x="9052759" y="304800"/>
            <a:ext cx="2415342" cy="4114800"/>
          </a:xfrm>
          <a:prstGeom prst="roundRect">
            <a:avLst/>
          </a:prstGeom>
        </p:spPr>
      </p:pic>
      <p:pic>
        <p:nvPicPr>
          <p:cNvPr id="9" name="Picture 8" descr="A screenshot of a phone&#10;&#10;AI-generated content may be incorrect.">
            <a:extLst>
              <a:ext uri="{FF2B5EF4-FFF2-40B4-BE49-F238E27FC236}">
                <a16:creationId xmlns:a16="http://schemas.microsoft.com/office/drawing/2014/main" id="{C961FA3B-4B8D-692B-92A1-A2AADB0A2CBA}"/>
              </a:ext>
            </a:extLst>
          </p:cNvPr>
          <p:cNvPicPr>
            <a:picLocks noChangeAspect="1"/>
          </p:cNvPicPr>
          <p:nvPr/>
        </p:nvPicPr>
        <p:blipFill>
          <a:blip r:embed="rId4">
            <a:extLst>
              <a:ext uri="{28A0092B-C50C-407E-A947-70E740481C1C}">
                <a14:useLocalDpi xmlns:a14="http://schemas.microsoft.com/office/drawing/2010/main" val="0"/>
              </a:ext>
            </a:extLst>
          </a:blip>
          <a:srcRect t="578" r="1724" b="-1"/>
          <a:stretch/>
        </p:blipFill>
        <p:spPr>
          <a:xfrm>
            <a:off x="5918128" y="1384299"/>
            <a:ext cx="2806772" cy="4867699"/>
          </a:xfrm>
          <a:prstGeom prst="roundRect">
            <a:avLst/>
          </a:prstGeom>
        </p:spPr>
      </p:pic>
      <p:sp>
        <p:nvSpPr>
          <p:cNvPr id="2" name="PlaceHolder 2">
            <a:extLst>
              <a:ext uri="{FF2B5EF4-FFF2-40B4-BE49-F238E27FC236}">
                <a16:creationId xmlns:a16="http://schemas.microsoft.com/office/drawing/2014/main" id="{BADF1B8D-0065-2B26-4698-BF0CBB184896}"/>
              </a:ext>
            </a:extLst>
          </p:cNvPr>
          <p:cNvSpPr txBox="1">
            <a:spLocks/>
          </p:cNvSpPr>
          <p:nvPr/>
        </p:nvSpPr>
        <p:spPr>
          <a:xfrm>
            <a:off x="563764" y="2998252"/>
            <a:ext cx="5354363" cy="4091661"/>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How accessibility may shape your design:</a:t>
            </a:r>
          </a:p>
          <a:p>
            <a:pPr marL="0" indent="0">
              <a:buNone/>
            </a:pPr>
            <a:r>
              <a:rPr lang="en-GB" sz="1800" b="1" dirty="0"/>
              <a:t>With Accessibility</a:t>
            </a:r>
            <a:br>
              <a:rPr lang="en-GB" sz="1800" b="1" dirty="0"/>
            </a:br>
            <a:r>
              <a:rPr lang="en-GB" sz="1800" dirty="0"/>
              <a:t>Your solution may include voice commands, adjustable text sizes, and options for colour-blind users.</a:t>
            </a:r>
          </a:p>
          <a:p>
            <a:pPr marL="0" indent="0">
              <a:buNone/>
            </a:pPr>
            <a:r>
              <a:rPr lang="en-GB" sz="1800" b="1" dirty="0"/>
              <a:t>Without Accessibility</a:t>
            </a:r>
            <a:br>
              <a:rPr lang="en-GB" sz="1800" b="1" dirty="0"/>
            </a:br>
            <a:r>
              <a:rPr lang="en-GB" sz="1800" dirty="0"/>
              <a:t>Your solution may only rely on visual cues and small text, leaving some users struggling to participate.</a:t>
            </a:r>
          </a:p>
          <a:p>
            <a:pPr marL="0" indent="0">
              <a:buNone/>
            </a:pPr>
            <a:r>
              <a:rPr lang="en-GB" sz="1800" b="1" dirty="0"/>
              <a:t>Think about:</a:t>
            </a:r>
            <a:endParaRPr lang="en-GB" sz="1800" dirty="0"/>
          </a:p>
          <a:p>
            <a:pPr>
              <a:buFont typeface="Arial" panose="020B0604020202020204" pitchFamily="34" charset="0"/>
              <a:buChar char="•"/>
            </a:pPr>
            <a:r>
              <a:rPr lang="en-GB" sz="1800" dirty="0"/>
              <a:t>What features would make your solution more inclusive?</a:t>
            </a:r>
          </a:p>
          <a:p>
            <a:pPr>
              <a:buFont typeface="Arial" panose="020B0604020202020204" pitchFamily="34" charset="0"/>
              <a:buChar char="•"/>
            </a:pPr>
            <a:r>
              <a:rPr lang="en-GB" sz="1800" dirty="0"/>
              <a:t>What might you sacrifice to make it accessible for more users?</a:t>
            </a:r>
          </a:p>
        </p:txBody>
      </p:sp>
    </p:spTree>
    <p:extLst>
      <p:ext uri="{BB962C8B-B14F-4D97-AF65-F5344CB8AC3E}">
        <p14:creationId xmlns:p14="http://schemas.microsoft.com/office/powerpoint/2010/main" val="167698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3452615A-1895-72B9-F968-AC29E293FB8D}"/>
              </a:ext>
            </a:extLst>
          </p:cNvPr>
          <p:cNvSpPr txBox="1">
            <a:spLocks/>
          </p:cNvSpPr>
          <p:nvPr/>
        </p:nvSpPr>
        <p:spPr>
          <a:xfrm>
            <a:off x="551124" y="503534"/>
            <a:ext cx="518353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Pre-evaluation</a:t>
            </a:r>
            <a:r>
              <a:rPr lang="en-NL" sz="3600" b="1" strike="noStrike" spc="-1" dirty="0">
                <a:solidFill>
                  <a:schemeClr val="dk1"/>
                </a:solidFill>
                <a:latin typeface="General Sans Semibold"/>
              </a:rPr>
              <a:t> Phase</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FBF65E9F-CB0D-BBD0-814C-057A86EDC495}"/>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90000"/>
              </a:lnSpc>
              <a:spcBef>
                <a:spcPts val="1001"/>
              </a:spcBef>
              <a:buClr>
                <a:srgbClr val="000000"/>
              </a:buClr>
              <a:buFont typeface="Arial"/>
              <a:buChar char="•"/>
            </a:pPr>
            <a:r>
              <a:rPr lang="en-GB" sz="2200" b="0" strike="noStrike" spc="-1" dirty="0">
                <a:solidFill>
                  <a:srgbClr val="000000"/>
                </a:solidFill>
                <a:latin typeface="General Sans"/>
              </a:rPr>
              <a:t>Grab your </a:t>
            </a:r>
            <a:r>
              <a:rPr lang="en-GB" sz="2200" b="1" strike="noStrike" spc="-1" dirty="0">
                <a:solidFill>
                  <a:srgbClr val="000000"/>
                </a:solidFill>
                <a:latin typeface="General Sans"/>
              </a:rPr>
              <a:t>Player profile sheet</a:t>
            </a:r>
            <a:r>
              <a:rPr lang="en-GB" sz="2200" spc="-1" dirty="0">
                <a:solidFill>
                  <a:srgbClr val="000000"/>
                </a:solidFill>
                <a:latin typeface="General Sans"/>
              </a:rPr>
              <a:t> </a:t>
            </a:r>
            <a:r>
              <a:rPr lang="en-GB" sz="2200" b="0" strike="noStrike" spc="-1" dirty="0">
                <a:solidFill>
                  <a:srgbClr val="000000"/>
                </a:solidFill>
                <a:latin typeface="General Sans"/>
              </a:rPr>
              <a:t> remind yourself what you wrote</a:t>
            </a:r>
          </a:p>
          <a:p>
            <a:pPr marL="343080" indent="-343080" defTabSz="914400">
              <a:lnSpc>
                <a:spcPct val="90000"/>
              </a:lnSpc>
              <a:spcBef>
                <a:spcPts val="1001"/>
              </a:spcBef>
              <a:buClr>
                <a:srgbClr val="000000"/>
              </a:buClr>
              <a:buFont typeface="Arial"/>
              <a:buChar char="•"/>
            </a:pPr>
            <a:r>
              <a:rPr lang="en-GB" sz="2200" spc="-1" dirty="0">
                <a:solidFill>
                  <a:srgbClr val="000000"/>
                </a:solidFill>
                <a:latin typeface="General Sans"/>
              </a:rPr>
              <a:t>Prepare to evaluate a pitch based on your </a:t>
            </a:r>
            <a:r>
              <a:rPr lang="en-GB" sz="2200" b="1" i="1" spc="-1" dirty="0">
                <a:solidFill>
                  <a:srgbClr val="000000"/>
                </a:solidFill>
                <a:latin typeface="General Sans"/>
              </a:rPr>
              <a:t>own public values choices. </a:t>
            </a:r>
          </a:p>
          <a:p>
            <a:pPr marL="800280" lvl="1" indent="-343080">
              <a:spcBef>
                <a:spcPts val="1001"/>
              </a:spcBef>
              <a:buClr>
                <a:srgbClr val="000000"/>
              </a:buClr>
              <a:buFont typeface="Arial"/>
              <a:buChar char="•"/>
            </a:pPr>
            <a:r>
              <a:rPr lang="en-GB" sz="1800" strike="noStrike" spc="-1" dirty="0">
                <a:solidFill>
                  <a:srgbClr val="000000"/>
                </a:solidFill>
                <a:latin typeface="General Sans"/>
              </a:rPr>
              <a:t>i.e. not your </a:t>
            </a:r>
            <a:r>
              <a:rPr lang="en-GB" sz="1800" spc="-1" dirty="0">
                <a:solidFill>
                  <a:srgbClr val="000000"/>
                </a:solidFill>
                <a:latin typeface="General Sans"/>
              </a:rPr>
              <a:t>role card </a:t>
            </a:r>
            <a:endParaRPr lang="en-NL" sz="1800" strike="noStrike" spc="-1" dirty="0">
              <a:solidFill>
                <a:schemeClr val="dk1"/>
              </a:solidFill>
              <a:latin typeface="General Sans"/>
            </a:endParaRPr>
          </a:p>
        </p:txBody>
      </p:sp>
      <p:pic>
        <p:nvPicPr>
          <p:cNvPr id="4" name="Picture 3">
            <a:extLst>
              <a:ext uri="{FF2B5EF4-FFF2-40B4-BE49-F238E27FC236}">
                <a16:creationId xmlns:a16="http://schemas.microsoft.com/office/drawing/2014/main" id="{A316ADCB-8E3C-82A1-4DF2-BCA7536FE20F}"/>
              </a:ext>
            </a:extLst>
          </p:cNvPr>
          <p:cNvPicPr>
            <a:picLocks noChangeAspect="1"/>
          </p:cNvPicPr>
          <p:nvPr/>
        </p:nvPicPr>
        <p:blipFill>
          <a:blip r:embed="rId3"/>
          <a:srcRect t="1420" b="25272"/>
          <a:stretch/>
        </p:blipFill>
        <p:spPr>
          <a:xfrm>
            <a:off x="6457341" y="612648"/>
            <a:ext cx="5423763" cy="5632704"/>
          </a:xfrm>
          <a:prstGeom prst="roundRect">
            <a:avLst>
              <a:gd name="adj" fmla="val 284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551123" y="728769"/>
            <a:ext cx="4797773" cy="1364032"/>
          </a:xfrm>
          <a:prstGeom prst="rect">
            <a:avLst/>
          </a:prstGeom>
          <a:noFill/>
          <a:ln w="0">
            <a:noFill/>
          </a:ln>
        </p:spPr>
        <p:txBody>
          <a:bodyPr lIns="91440" tIns="45720" rIns="91440" bIns="45720" anchor="b">
            <a:noAutofit/>
          </a:bodyPr>
          <a:lstStyle/>
          <a:p>
            <a:pPr indent="0" defTabSz="914400">
              <a:lnSpc>
                <a:spcPct val="90000"/>
              </a:lnSpc>
              <a:buNone/>
            </a:pPr>
            <a:r>
              <a:rPr lang="en-GB" sz="4000" b="1" strike="noStrike" spc="-1" dirty="0">
                <a:solidFill>
                  <a:schemeClr val="dk1"/>
                </a:solidFill>
                <a:latin typeface="General Sans Semibold"/>
              </a:rPr>
              <a:t>Welcome to </a:t>
            </a:r>
            <a:r>
              <a:rPr lang="en-GB" sz="4000" b="1" strike="noStrike" spc="-1" dirty="0">
                <a:solidFill>
                  <a:srgbClr val="DD784B"/>
                </a:solidFill>
                <a:latin typeface="General Sans Semibold"/>
              </a:rPr>
              <a:t>Polder Perspectives XR</a:t>
            </a:r>
            <a:endParaRPr lang="en-NL" sz="4000" b="0" strike="noStrike" spc="-1" dirty="0">
              <a:solidFill>
                <a:srgbClr val="DD784B"/>
              </a:solidFill>
              <a:latin typeface="Calibri"/>
            </a:endParaRPr>
          </a:p>
        </p:txBody>
      </p:sp>
      <p:sp>
        <p:nvSpPr>
          <p:cNvPr id="43" name="PlaceHolder 2"/>
          <p:cNvSpPr>
            <a:spLocks noGrp="1"/>
          </p:cNvSpPr>
          <p:nvPr>
            <p:ph/>
          </p:nvPr>
        </p:nvSpPr>
        <p:spPr>
          <a:xfrm>
            <a:off x="551123" y="2717606"/>
            <a:ext cx="4943880" cy="2738628"/>
          </a:xfrm>
          <a:prstGeom prst="rect">
            <a:avLst/>
          </a:prstGeom>
          <a:noFill/>
          <a:ln w="0">
            <a:noFill/>
          </a:ln>
        </p:spPr>
        <p:txBody>
          <a:bodyPr lIns="91440" tIns="45720" rIns="91440" bIns="45720" anchor="t">
            <a:noAutofit/>
          </a:bodyPr>
          <a:lstStyle/>
          <a:p>
            <a:pPr marL="343080" indent="-343080" defTabSz="914400">
              <a:lnSpc>
                <a:spcPct val="100000"/>
              </a:lnSpc>
              <a:spcBef>
                <a:spcPts val="1001"/>
              </a:spcBef>
              <a:buClr>
                <a:srgbClr val="000000"/>
              </a:buClr>
              <a:buFont typeface="Arial"/>
              <a:buChar char="•"/>
            </a:pPr>
            <a:r>
              <a:rPr lang="en-GB" sz="2200" b="0" strike="noStrike" spc="-1" dirty="0">
                <a:solidFill>
                  <a:schemeClr val="dk1"/>
                </a:solidFill>
                <a:latin typeface="General Sans" pitchFamily="50" charset="0"/>
              </a:rPr>
              <a:t>This is a workshop game that brings the ethical challenges of XR technologies in education to the table. </a:t>
            </a:r>
            <a:endParaRPr lang="en-NL" sz="2200" b="0" strike="noStrike" spc="-1" dirty="0">
              <a:solidFill>
                <a:schemeClr val="dk1"/>
              </a:solidFill>
              <a:latin typeface="General Sans" pitchFamily="50" charset="0"/>
            </a:endParaRPr>
          </a:p>
          <a:p>
            <a:pPr marL="343080" indent="-343080" defTabSz="914400">
              <a:lnSpc>
                <a:spcPct val="90000"/>
              </a:lnSpc>
              <a:spcBef>
                <a:spcPts val="1001"/>
              </a:spcBef>
              <a:buClr>
                <a:srgbClr val="000000"/>
              </a:buClr>
              <a:buFont typeface="Arial"/>
              <a:buChar char="•"/>
            </a:pPr>
            <a:r>
              <a:rPr lang="en-GB" sz="2200" b="0" strike="noStrike" spc="-1" dirty="0">
                <a:solidFill>
                  <a:schemeClr val="dk1"/>
                </a:solidFill>
                <a:latin typeface="General Sans" pitchFamily="50" charset="0"/>
              </a:rPr>
              <a:t>Through gameplay, it sparks debate around ethics and key public values. </a:t>
            </a:r>
          </a:p>
          <a:p>
            <a:pPr marL="343080" indent="-343080" defTabSz="914400">
              <a:lnSpc>
                <a:spcPct val="90000"/>
              </a:lnSpc>
              <a:spcBef>
                <a:spcPts val="1001"/>
              </a:spcBef>
              <a:buClr>
                <a:srgbClr val="000000"/>
              </a:buClr>
              <a:buFont typeface="Arial"/>
              <a:buChar char="•"/>
            </a:pPr>
            <a:r>
              <a:rPr lang="en-GB" sz="2200" b="1" spc="-1" dirty="0">
                <a:solidFill>
                  <a:schemeClr val="dk1"/>
                </a:solidFill>
                <a:latin typeface="General Sans" pitchFamily="50" charset="0"/>
              </a:rPr>
              <a:t>But, what is Responsible XR?</a:t>
            </a:r>
            <a:endParaRPr lang="en-NL" sz="2200" b="1" strike="noStrike" spc="-1" dirty="0">
              <a:solidFill>
                <a:schemeClr val="dk1"/>
              </a:solidFill>
              <a:latin typeface="General Sans" pitchFamily="50" charset="0"/>
            </a:endParaRPr>
          </a:p>
        </p:txBody>
      </p:sp>
      <p:pic>
        <p:nvPicPr>
          <p:cNvPr id="4" name="Picture 3" descr="A group of people talking&#10;&#10;AI-generated content may be incorrect.">
            <a:extLst>
              <a:ext uri="{FF2B5EF4-FFF2-40B4-BE49-F238E27FC236}">
                <a16:creationId xmlns:a16="http://schemas.microsoft.com/office/drawing/2014/main" id="{B7C61068-0305-D65F-DA85-46FAEE737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106" y="484909"/>
            <a:ext cx="3429000" cy="5888182"/>
          </a:xfrm>
          <a:prstGeom prst="roundRect">
            <a:avLst>
              <a:gd name="adj" fmla="val 10322"/>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86DE3-9BFB-C12B-B24E-315E1B18C3AC}"/>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AA20C194-F54D-0783-52EE-2D5931B0DDF9}"/>
              </a:ext>
            </a:extLst>
          </p:cNvPr>
          <p:cNvSpPr txBox="1">
            <a:spLocks/>
          </p:cNvSpPr>
          <p:nvPr/>
        </p:nvSpPr>
        <p:spPr>
          <a:xfrm>
            <a:off x="551123" y="503534"/>
            <a:ext cx="5347787"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Review your personal profile sheet – </a:t>
            </a:r>
            <a:r>
              <a:rPr lang="en-US" sz="3600" b="1" strike="noStrike" spc="-1" dirty="0">
                <a:solidFill>
                  <a:srgbClr val="DD784B"/>
                </a:solidFill>
                <a:latin typeface="General Sans Semibold"/>
              </a:rPr>
              <a:t>2 Min</a:t>
            </a:r>
            <a:endParaRPr lang="en-NL" sz="3600" spc="-1" dirty="0">
              <a:solidFill>
                <a:srgbClr val="DD784B"/>
              </a:solidFill>
              <a:latin typeface="Calibri"/>
            </a:endParaRPr>
          </a:p>
        </p:txBody>
      </p:sp>
      <p:sp>
        <p:nvSpPr>
          <p:cNvPr id="3" name="PlaceHolder 2">
            <a:extLst>
              <a:ext uri="{FF2B5EF4-FFF2-40B4-BE49-F238E27FC236}">
                <a16:creationId xmlns:a16="http://schemas.microsoft.com/office/drawing/2014/main" id="{23794103-91C5-0D4E-BC61-C8D301C15876}"/>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14400">
              <a:lnSpc>
                <a:spcPct val="90000"/>
              </a:lnSpc>
              <a:spcBef>
                <a:spcPts val="1001"/>
              </a:spcBef>
              <a:buClr>
                <a:srgbClr val="000000"/>
              </a:buClr>
              <a:buFont typeface="Arial"/>
              <a:buChar char="•"/>
            </a:pPr>
            <a:r>
              <a:rPr lang="en-GB" sz="2200" b="0" strike="noStrike" spc="-1" dirty="0">
                <a:solidFill>
                  <a:srgbClr val="000000"/>
                </a:solidFill>
                <a:latin typeface="General Sans"/>
              </a:rPr>
              <a:t>Grab your </a:t>
            </a:r>
            <a:r>
              <a:rPr lang="en-GB" sz="2200" b="1" spc="-1" dirty="0">
                <a:solidFill>
                  <a:srgbClr val="000000"/>
                </a:solidFill>
                <a:latin typeface="General Sans"/>
              </a:rPr>
              <a:t>personal</a:t>
            </a:r>
            <a:r>
              <a:rPr lang="en-GB" sz="2200" b="1" strike="noStrike" spc="-1" dirty="0">
                <a:solidFill>
                  <a:srgbClr val="000000"/>
                </a:solidFill>
                <a:latin typeface="General Sans"/>
              </a:rPr>
              <a:t> profile sheet</a:t>
            </a:r>
            <a:r>
              <a:rPr lang="en-GB" sz="2200" spc="-1" dirty="0">
                <a:solidFill>
                  <a:srgbClr val="000000"/>
                </a:solidFill>
                <a:latin typeface="General Sans"/>
              </a:rPr>
              <a:t> </a:t>
            </a:r>
            <a:r>
              <a:rPr lang="en-GB" sz="2200" b="0" strike="noStrike" spc="-1" dirty="0">
                <a:solidFill>
                  <a:srgbClr val="000000"/>
                </a:solidFill>
                <a:latin typeface="General Sans"/>
              </a:rPr>
              <a:t> remind yourself what you wrote. </a:t>
            </a:r>
            <a:endParaRPr lang="en-US"/>
          </a:p>
          <a:p>
            <a:pPr marL="342900" indent="-342900" defTabSz="914400">
              <a:lnSpc>
                <a:spcPct val="90000"/>
              </a:lnSpc>
              <a:spcBef>
                <a:spcPts val="1001"/>
              </a:spcBef>
              <a:buClr>
                <a:srgbClr val="000000"/>
              </a:buClr>
              <a:buFont typeface="Arial"/>
              <a:buChar char="•"/>
            </a:pPr>
            <a:r>
              <a:rPr lang="en-GB" sz="2200" spc="-1" dirty="0">
                <a:solidFill>
                  <a:srgbClr val="000000"/>
                </a:solidFill>
                <a:latin typeface="General Sans"/>
              </a:rPr>
              <a:t>What values did you find important that were different from your role in the company? </a:t>
            </a:r>
          </a:p>
          <a:p>
            <a:pPr marL="342900" indent="-342900" defTabSz="914400">
              <a:lnSpc>
                <a:spcPct val="90000"/>
              </a:lnSpc>
              <a:spcBef>
                <a:spcPts val="1001"/>
              </a:spcBef>
              <a:buClr>
                <a:srgbClr val="000000"/>
              </a:buClr>
              <a:buFont typeface="Arial"/>
              <a:buChar char="•"/>
            </a:pPr>
            <a:r>
              <a:rPr lang="en-GB" sz="2200" spc="-1" dirty="0">
                <a:solidFill>
                  <a:srgbClr val="000000"/>
                </a:solidFill>
                <a:latin typeface="General Sans"/>
              </a:rPr>
              <a:t>Write your values down on the </a:t>
            </a:r>
            <a:br>
              <a:rPr lang="en-GB" sz="2200" spc="-1" dirty="0">
                <a:solidFill>
                  <a:srgbClr val="000000"/>
                </a:solidFill>
                <a:latin typeface="General Sans"/>
              </a:rPr>
            </a:br>
            <a:r>
              <a:rPr lang="en-GB" sz="2200" b="1" spc="-1" dirty="0">
                <a:solidFill>
                  <a:srgbClr val="000000"/>
                </a:solidFill>
                <a:latin typeface="General Sans"/>
              </a:rPr>
              <a:t>XR Project evaluation sheet. </a:t>
            </a:r>
            <a:endParaRPr lang="en-GB" sz="2200" b="1" strike="noStrike" spc="-1" dirty="0">
              <a:solidFill>
                <a:srgbClr val="000000"/>
              </a:solidFill>
              <a:latin typeface="General Sans"/>
            </a:endParaRPr>
          </a:p>
        </p:txBody>
      </p:sp>
      <p:pic>
        <p:nvPicPr>
          <p:cNvPr id="5" name="Picture 4">
            <a:extLst>
              <a:ext uri="{FF2B5EF4-FFF2-40B4-BE49-F238E27FC236}">
                <a16:creationId xmlns:a16="http://schemas.microsoft.com/office/drawing/2014/main" id="{81AE0EA5-C22D-B303-0013-6C56E39CCBD1}"/>
              </a:ext>
            </a:extLst>
          </p:cNvPr>
          <p:cNvPicPr>
            <a:picLocks noChangeAspect="1"/>
          </p:cNvPicPr>
          <p:nvPr/>
        </p:nvPicPr>
        <p:blipFill>
          <a:blip r:embed="rId3"/>
          <a:srcRect t="1420" b="25272"/>
          <a:stretch/>
        </p:blipFill>
        <p:spPr>
          <a:xfrm>
            <a:off x="6293091" y="647023"/>
            <a:ext cx="5423763" cy="5632704"/>
          </a:xfrm>
          <a:prstGeom prst="roundRect">
            <a:avLst>
              <a:gd name="adj" fmla="val 2843"/>
            </a:avLst>
          </a:prstGeom>
        </p:spPr>
      </p:pic>
    </p:spTree>
    <p:extLst>
      <p:ext uri="{BB962C8B-B14F-4D97-AF65-F5344CB8AC3E}">
        <p14:creationId xmlns:p14="http://schemas.microsoft.com/office/powerpoint/2010/main" val="238813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icture Placeholder 2"/>
          <p:cNvSpPr/>
          <p:nvPr/>
        </p:nvSpPr>
        <p:spPr>
          <a:xfrm>
            <a:off x="839880" y="712440"/>
            <a:ext cx="5018040" cy="5330160"/>
          </a:xfrm>
          <a:prstGeom prst="roundRect">
            <a:avLst>
              <a:gd name="adj" fmla="val 5791"/>
            </a:avLst>
          </a:prstGeom>
          <a:blipFill rotWithShape="0">
            <a:blip r:embed="rId3">
              <a:extLst>
                <a:ext uri="{96DAC541-7B7A-43D3-8B79-37D633B846F1}">
                  <asvg:svgBlip xmlns:asvg="http://schemas.microsoft.com/office/drawing/2016/SVG/main" r:embed="rId4"/>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2" name="PlaceHolder 1">
            <a:extLst>
              <a:ext uri="{FF2B5EF4-FFF2-40B4-BE49-F238E27FC236}">
                <a16:creationId xmlns:a16="http://schemas.microsoft.com/office/drawing/2014/main" id="{53691B5D-26BE-71DD-0EC3-F5158057449D}"/>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Present</a:t>
            </a:r>
            <a:r>
              <a:rPr lang="en-NL" sz="3600" b="1" strike="noStrike" spc="-1" dirty="0">
                <a:solidFill>
                  <a:schemeClr val="dk1"/>
                </a:solidFill>
                <a:latin typeface="General Sans Semibold"/>
              </a:rPr>
              <a:t> Phase - </a:t>
            </a:r>
            <a:r>
              <a:rPr lang="en-US" sz="3600" b="1" strike="noStrike" spc="-1" dirty="0">
                <a:solidFill>
                  <a:srgbClr val="DD784B"/>
                </a:solidFill>
                <a:latin typeface="General Sans Semibold"/>
              </a:rPr>
              <a:t>5</a:t>
            </a:r>
            <a:r>
              <a:rPr lang="en-NL" sz="3600" b="1" strike="noStrike" spc="-1" dirty="0">
                <a:solidFill>
                  <a:srgbClr val="DD784B"/>
                </a:solidFill>
                <a:latin typeface="General Sans Semibold"/>
              </a:rPr>
              <a:t> Min</a:t>
            </a:r>
            <a:r>
              <a:rPr lang="en-US" sz="3600" b="1" strike="noStrike" spc="-1" dirty="0">
                <a:solidFill>
                  <a:srgbClr val="DD784B"/>
                </a:solidFill>
                <a:latin typeface="General Sans Semibold"/>
              </a:rPr>
              <a:t> per group</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86FD1E5E-4FC3-13B0-B442-9EDD8C11D2EC}"/>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NL" sz="2200" b="0" strike="noStrike" spc="-1" dirty="0">
                <a:solidFill>
                  <a:schemeClr val="dk1"/>
                </a:solidFill>
                <a:latin typeface="General Sans"/>
              </a:rPr>
              <a:t>Pitch your concept to the group</a:t>
            </a:r>
          </a:p>
          <a:p>
            <a:pPr marL="800280" lvl="1" indent="-343080" defTabSz="914400">
              <a:lnSpc>
                <a:spcPct val="100000"/>
              </a:lnSpc>
              <a:spcBef>
                <a:spcPts val="499"/>
              </a:spcBef>
              <a:buClr>
                <a:srgbClr val="000000"/>
              </a:buClr>
              <a:buFont typeface="Arial"/>
              <a:buChar char="•"/>
            </a:pPr>
            <a:r>
              <a:rPr lang="en-NL" sz="1800" b="0" strike="noStrike" spc="-1" dirty="0">
                <a:solidFill>
                  <a:schemeClr val="dk1"/>
                </a:solidFill>
                <a:latin typeface="General Sans"/>
              </a:rPr>
              <a:t>Use your </a:t>
            </a:r>
            <a:r>
              <a:rPr lang="en-GB" sz="1800" b="1" strike="noStrike" spc="-1" dirty="0">
                <a:solidFill>
                  <a:srgbClr val="000000"/>
                </a:solidFill>
                <a:latin typeface="General Sans"/>
              </a:rPr>
              <a:t>Your Concept Canvas to help! </a:t>
            </a:r>
            <a:endParaRPr lang="en-NL" sz="1800" b="0" strike="noStrike" spc="-1" dirty="0">
              <a:solidFill>
                <a:schemeClr val="dk1"/>
              </a:solidFill>
              <a:latin typeface="General Sans"/>
            </a:endParaRPr>
          </a:p>
          <a:p>
            <a:pPr marL="343080" indent="-343080" defTabSz="914400">
              <a:lnSpc>
                <a:spcPct val="100000"/>
              </a:lnSpc>
              <a:spcBef>
                <a:spcPts val="1001"/>
              </a:spcBef>
              <a:buClr>
                <a:srgbClr val="000000"/>
              </a:buClr>
              <a:buFont typeface="Arial"/>
              <a:buChar char="•"/>
            </a:pPr>
            <a:r>
              <a:rPr lang="en-NL" sz="2200" b="1" strike="noStrike" spc="-1" dirty="0">
                <a:solidFill>
                  <a:schemeClr val="dk1"/>
                </a:solidFill>
                <a:latin typeface="General Sans"/>
              </a:rPr>
              <a:t>Audience Role </a:t>
            </a:r>
            <a:endParaRPr lang="en-NL" sz="2200" b="0" strike="noStrike" spc="-1" dirty="0">
              <a:solidFill>
                <a:schemeClr val="dk1"/>
              </a:solidFill>
              <a:latin typeface="General Sans"/>
            </a:endParaRPr>
          </a:p>
          <a:p>
            <a:pPr marL="800280" lvl="1" indent="-343080" defTabSz="914400">
              <a:lnSpc>
                <a:spcPct val="100000"/>
              </a:lnSpc>
              <a:spcBef>
                <a:spcPts val="499"/>
              </a:spcBef>
              <a:buClr>
                <a:srgbClr val="000000"/>
              </a:buClr>
              <a:buFont typeface="Arial"/>
              <a:buChar char="•"/>
            </a:pPr>
            <a:r>
              <a:rPr lang="en-NL" sz="1800" b="0" strike="noStrike" spc="-1" dirty="0">
                <a:solidFill>
                  <a:schemeClr val="dk1"/>
                </a:solidFill>
                <a:latin typeface="General Sans"/>
              </a:rPr>
              <a:t>Take out your </a:t>
            </a:r>
            <a:r>
              <a:rPr lang="en-NL" sz="1800" b="1" strike="noStrike" spc="-1" dirty="0">
                <a:solidFill>
                  <a:schemeClr val="dk1"/>
                </a:solidFill>
                <a:latin typeface="General Sans"/>
              </a:rPr>
              <a:t>personal value canvases. </a:t>
            </a:r>
            <a:r>
              <a:rPr lang="en-NL" sz="1800" b="0" strike="noStrike" spc="-1" dirty="0">
                <a:solidFill>
                  <a:schemeClr val="dk1"/>
                </a:solidFill>
                <a:latin typeface="General Sans"/>
              </a:rPr>
              <a:t>Keep it nearby</a:t>
            </a:r>
          </a:p>
          <a:p>
            <a:pPr marL="800280" lvl="1" indent="-343080" defTabSz="914400">
              <a:lnSpc>
                <a:spcPct val="100000"/>
              </a:lnSpc>
              <a:spcBef>
                <a:spcPts val="499"/>
              </a:spcBef>
              <a:buClr>
                <a:srgbClr val="000000"/>
              </a:buClr>
              <a:buFont typeface="Arial"/>
              <a:buChar char="•"/>
            </a:pPr>
            <a:r>
              <a:rPr lang="en-NL" sz="1800" b="0" strike="noStrike" spc="-1" dirty="0">
                <a:solidFill>
                  <a:schemeClr val="dk1"/>
                </a:solidFill>
                <a:latin typeface="General Sans"/>
              </a:rPr>
              <a:t>Grab </a:t>
            </a:r>
            <a:r>
              <a:rPr lang="en-NL" sz="1800" b="1" strike="noStrike" spc="-1" dirty="0">
                <a:solidFill>
                  <a:schemeClr val="dk1"/>
                </a:solidFill>
                <a:latin typeface="General Sans"/>
              </a:rPr>
              <a:t>1 ethical lens card</a:t>
            </a:r>
            <a:r>
              <a:rPr lang="en-NL" sz="1800" b="0" strike="noStrike" spc="-1" dirty="0">
                <a:solidFill>
                  <a:schemeClr val="dk1"/>
                </a:solidFill>
                <a:latin typeface="General Sans"/>
              </a:rPr>
              <a:t> for your group to ask the presenter </a:t>
            </a:r>
          </a:p>
        </p:txBody>
      </p:sp>
      <p:pic>
        <p:nvPicPr>
          <p:cNvPr id="4" name="Graphic 3" descr="Ear with solid fill">
            <a:extLst>
              <a:ext uri="{FF2B5EF4-FFF2-40B4-BE49-F238E27FC236}">
                <a16:creationId xmlns:a16="http://schemas.microsoft.com/office/drawing/2014/main" id="{021E9DE3-18EB-5319-3812-3667BEE1A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4472" y="706469"/>
            <a:ext cx="1712976" cy="1712976"/>
          </a:xfrm>
          <a:prstGeom prst="rect">
            <a:avLst/>
          </a:prstGeom>
        </p:spPr>
      </p:pic>
      <p:pic>
        <p:nvPicPr>
          <p:cNvPr id="6" name="Graphic 5" descr="Scribble with solid fill">
            <a:extLst>
              <a:ext uri="{FF2B5EF4-FFF2-40B4-BE49-F238E27FC236}">
                <a16:creationId xmlns:a16="http://schemas.microsoft.com/office/drawing/2014/main" id="{BC7C817F-1C6E-6CDF-622F-D6E10495ED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0505" y="2422397"/>
            <a:ext cx="1712976" cy="1712976"/>
          </a:xfrm>
          <a:prstGeom prst="rect">
            <a:avLst/>
          </a:prstGeom>
        </p:spPr>
      </p:pic>
      <p:pic>
        <p:nvPicPr>
          <p:cNvPr id="7" name="Graphic 6" descr="Eye with solid fill">
            <a:extLst>
              <a:ext uri="{FF2B5EF4-FFF2-40B4-BE49-F238E27FC236}">
                <a16:creationId xmlns:a16="http://schemas.microsoft.com/office/drawing/2014/main" id="{4EF106BE-4F86-9755-AE7D-45844A695B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4472" y="4135373"/>
            <a:ext cx="1712976" cy="17129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1">
            <a:extLst>
              <a:ext uri="{FF2B5EF4-FFF2-40B4-BE49-F238E27FC236}">
                <a16:creationId xmlns:a16="http://schemas.microsoft.com/office/drawing/2014/main" id="{46F3C8A5-62D4-C9C2-C801-14553EA56D63}"/>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Evaluation Phase</a:t>
            </a:r>
            <a:endParaRPr lang="en-NL" sz="3600" spc="-1" dirty="0">
              <a:solidFill>
                <a:schemeClr val="accent2">
                  <a:lumMod val="75000"/>
                </a:schemeClr>
              </a:solidFill>
              <a:latin typeface="Calibri"/>
            </a:endParaRPr>
          </a:p>
        </p:txBody>
      </p:sp>
      <p:sp>
        <p:nvSpPr>
          <p:cNvPr id="7" name="PlaceHolder 2">
            <a:extLst>
              <a:ext uri="{FF2B5EF4-FFF2-40B4-BE49-F238E27FC236}">
                <a16:creationId xmlns:a16="http://schemas.microsoft.com/office/drawing/2014/main" id="{798846FE-9094-1A1A-C2D8-C86B09DEF22B}"/>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14400">
              <a:lnSpc>
                <a:spcPct val="90000"/>
              </a:lnSpc>
              <a:spcBef>
                <a:spcPts val="1001"/>
              </a:spcBef>
              <a:buClr>
                <a:srgbClr val="000000"/>
              </a:buClr>
              <a:buFont typeface="Arial"/>
              <a:buChar char="•"/>
            </a:pPr>
            <a:r>
              <a:rPr lang="en-US" sz="2000" b="0" strike="noStrike" spc="-1" dirty="0">
                <a:solidFill>
                  <a:srgbClr val="000000"/>
                </a:solidFill>
                <a:latin typeface="General Sans"/>
              </a:rPr>
              <a:t>Grade based on your own </a:t>
            </a:r>
            <a:br>
              <a:rPr lang="en-US" sz="2000" b="0" strike="noStrike" spc="-1" dirty="0">
                <a:solidFill>
                  <a:srgbClr val="000000"/>
                </a:solidFill>
                <a:latin typeface="General Sans"/>
              </a:rPr>
            </a:br>
            <a:r>
              <a:rPr lang="en-US" sz="2000" b="1" strike="noStrike" spc="-1" dirty="0">
                <a:solidFill>
                  <a:srgbClr val="000000"/>
                </a:solidFill>
                <a:latin typeface="General Sans"/>
              </a:rPr>
              <a:t>personal profile sheet</a:t>
            </a:r>
            <a:endParaRPr lang="en-US" sz="2000" b="0" strike="noStrike" spc="-1" dirty="0">
              <a:solidFill>
                <a:schemeClr val="dk1"/>
              </a:solidFill>
              <a:latin typeface="General Sans"/>
            </a:endParaRPr>
          </a:p>
          <a:p>
            <a:pPr marL="342900" indent="-342900" defTabSz="914400">
              <a:lnSpc>
                <a:spcPct val="90000"/>
              </a:lnSpc>
              <a:spcBef>
                <a:spcPts val="1001"/>
              </a:spcBef>
              <a:buClr>
                <a:srgbClr val="000000"/>
              </a:buClr>
              <a:buFont typeface="Arial"/>
              <a:buChar char="•"/>
            </a:pPr>
            <a:r>
              <a:rPr lang="en-US" sz="2000" b="0" strike="noStrike" spc="-1" dirty="0">
                <a:solidFill>
                  <a:srgbClr val="000000"/>
                </a:solidFill>
                <a:latin typeface="General Sans"/>
              </a:rPr>
              <a:t>Solution </a:t>
            </a:r>
            <a:r>
              <a:rPr lang="en-US" sz="2000" b="1" strike="noStrike" spc="-1" dirty="0">
                <a:solidFill>
                  <a:srgbClr val="000000"/>
                </a:solidFill>
                <a:latin typeface="General Sans"/>
              </a:rPr>
              <a:t>completeness</a:t>
            </a:r>
          </a:p>
          <a:p>
            <a:pPr marL="342900" indent="-342900" defTabSz="914400">
              <a:lnSpc>
                <a:spcPct val="90000"/>
              </a:lnSpc>
              <a:spcBef>
                <a:spcPts val="1001"/>
              </a:spcBef>
              <a:buClr>
                <a:srgbClr val="000000"/>
              </a:buClr>
              <a:buFont typeface="Arial"/>
              <a:buChar char="•"/>
            </a:pPr>
            <a:r>
              <a:rPr lang="en-US" sz="2000" b="0" strike="noStrike" spc="-1" dirty="0">
                <a:solidFill>
                  <a:srgbClr val="000000"/>
                </a:solidFill>
                <a:latin typeface="General Sans"/>
              </a:rPr>
              <a:t>Alignment to your values, based on top 3 values on personal profile sheet, </a:t>
            </a:r>
            <a:r>
              <a:rPr lang="en-US" sz="2000" b="1" strike="noStrike" spc="-1" dirty="0">
                <a:solidFill>
                  <a:srgbClr val="000000"/>
                </a:solidFill>
                <a:latin typeface="General Sans"/>
              </a:rPr>
              <a:t>scale 1-5</a:t>
            </a:r>
            <a:r>
              <a:rPr lang="en-US" sz="2000" spc="-1" dirty="0">
                <a:solidFill>
                  <a:srgbClr val="000000"/>
                </a:solidFill>
                <a:latin typeface="General Sans"/>
              </a:rPr>
              <a:t>.</a:t>
            </a:r>
            <a:endParaRPr lang="en-US" sz="2000" strike="noStrike" spc="-1" dirty="0">
              <a:solidFill>
                <a:schemeClr val="dk1"/>
              </a:solidFill>
              <a:latin typeface="General Sans"/>
            </a:endParaRPr>
          </a:p>
        </p:txBody>
      </p:sp>
      <p:pic>
        <p:nvPicPr>
          <p:cNvPr id="2" name="Picture 1">
            <a:extLst>
              <a:ext uri="{FF2B5EF4-FFF2-40B4-BE49-F238E27FC236}">
                <a16:creationId xmlns:a16="http://schemas.microsoft.com/office/drawing/2014/main" id="{1114BC5D-AFAE-8B56-7742-8BA458AFA4D8}"/>
              </a:ext>
            </a:extLst>
          </p:cNvPr>
          <p:cNvPicPr>
            <a:picLocks noChangeAspect="1"/>
          </p:cNvPicPr>
          <p:nvPr/>
        </p:nvPicPr>
        <p:blipFill>
          <a:blip r:embed="rId3"/>
          <a:srcRect t="2930" b="15300"/>
          <a:stretch/>
        </p:blipFill>
        <p:spPr>
          <a:xfrm>
            <a:off x="6887791" y="933783"/>
            <a:ext cx="4307982" cy="4990434"/>
          </a:xfrm>
          <a:prstGeom prst="roundRect">
            <a:avLst>
              <a:gd name="adj" fmla="val 3932"/>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26E0-01F5-F53A-D08E-F70BD070466F}"/>
            </a:ext>
          </a:extLst>
        </p:cNvPr>
        <p:cNvGrpSpPr/>
        <p:nvPr/>
      </p:nvGrpSpPr>
      <p:grpSpPr>
        <a:xfrm>
          <a:off x="0" y="0"/>
          <a:ext cx="0" cy="0"/>
          <a:chOff x="0" y="0"/>
          <a:chExt cx="0" cy="0"/>
        </a:xfrm>
      </p:grpSpPr>
      <p:sp>
        <p:nvSpPr>
          <p:cNvPr id="6" name="PlaceHolder 1">
            <a:extLst>
              <a:ext uri="{FF2B5EF4-FFF2-40B4-BE49-F238E27FC236}">
                <a16:creationId xmlns:a16="http://schemas.microsoft.com/office/drawing/2014/main" id="{A69947CF-6FBB-0A4D-539B-08E8EEBDB726}"/>
              </a:ext>
            </a:extLst>
          </p:cNvPr>
          <p:cNvSpPr txBox="1">
            <a:spLocks/>
          </p:cNvSpPr>
          <p:nvPr/>
        </p:nvSpPr>
        <p:spPr>
          <a:xfrm>
            <a:off x="4199002" y="2099343"/>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sz="3600" b="1" strike="noStrike" spc="-1" dirty="0">
                <a:solidFill>
                  <a:schemeClr val="dk1"/>
                </a:solidFill>
                <a:latin typeface="General Sans Semibold"/>
              </a:rPr>
              <a:t>Break </a:t>
            </a:r>
            <a:br>
              <a:rPr lang="en-NL" sz="3600" b="1" strike="noStrike" spc="-1" dirty="0">
                <a:latin typeface="General Sans Semibold"/>
              </a:rPr>
            </a:br>
            <a:r>
              <a:rPr lang="en-NL" sz="3600" b="1" strike="noStrike" spc="-1" dirty="0">
                <a:solidFill>
                  <a:srgbClr val="DD784B"/>
                </a:solidFill>
                <a:latin typeface="General Sans Semibold"/>
              </a:rPr>
              <a:t>10</a:t>
            </a:r>
            <a:r>
              <a:rPr lang="en-NL" sz="3600" b="1" spc="-1" dirty="0">
                <a:solidFill>
                  <a:srgbClr val="DD784B"/>
                </a:solidFill>
                <a:latin typeface="General Sans Semibold"/>
              </a:rPr>
              <a:t> Minutes</a:t>
            </a:r>
            <a:endParaRPr lang="en-NL" sz="3600" spc="-1" dirty="0">
              <a:solidFill>
                <a:srgbClr val="DD784B"/>
              </a:solidFill>
              <a:latin typeface="Calibri"/>
            </a:endParaRPr>
          </a:p>
        </p:txBody>
      </p:sp>
    </p:spTree>
    <p:extLst>
      <p:ext uri="{BB962C8B-B14F-4D97-AF65-F5344CB8AC3E}">
        <p14:creationId xmlns:p14="http://schemas.microsoft.com/office/powerpoint/2010/main" val="2355980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18B43E3E-FF10-2A4E-9342-B96EB98FE395}"/>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Evaluation Phase</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405B3668-B6FE-820F-34FD-DFB938737DA6}"/>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90000"/>
              </a:lnSpc>
              <a:spcBef>
                <a:spcPts val="1001"/>
              </a:spcBef>
              <a:buClr>
                <a:srgbClr val="000000"/>
              </a:buClr>
              <a:buFont typeface="Arial"/>
              <a:buChar char="•"/>
            </a:pPr>
            <a:r>
              <a:rPr lang="en-GB" sz="2400" b="0" strike="noStrike" spc="-1" dirty="0">
                <a:solidFill>
                  <a:srgbClr val="000000"/>
                </a:solidFill>
                <a:latin typeface="General Sans"/>
              </a:rPr>
              <a:t>Review scores</a:t>
            </a:r>
          </a:p>
          <a:p>
            <a:pPr marL="343080" indent="-343080" defTabSz="914400">
              <a:lnSpc>
                <a:spcPct val="90000"/>
              </a:lnSpc>
              <a:spcBef>
                <a:spcPts val="1001"/>
              </a:spcBef>
              <a:buClr>
                <a:srgbClr val="000000"/>
              </a:buClr>
              <a:buFont typeface="Arial"/>
              <a:buChar char="•"/>
            </a:pPr>
            <a:r>
              <a:rPr lang="en-GB" sz="2400" b="0" strike="noStrike" spc="-1" dirty="0">
                <a:solidFill>
                  <a:srgbClr val="000000"/>
                </a:solidFill>
                <a:latin typeface="General Sans"/>
              </a:rPr>
              <a:t>Let’s determine a winner! </a:t>
            </a:r>
            <a:endParaRPr lang="en-NL" sz="2400" b="0" strike="noStrike" spc="-1" dirty="0">
              <a:solidFill>
                <a:schemeClr val="dk1"/>
              </a:solidFill>
              <a:latin typeface="General Sans"/>
            </a:endParaRPr>
          </a:p>
        </p:txBody>
      </p:sp>
      <p:pic>
        <p:nvPicPr>
          <p:cNvPr id="6" name="Picture 5">
            <a:extLst>
              <a:ext uri="{FF2B5EF4-FFF2-40B4-BE49-F238E27FC236}">
                <a16:creationId xmlns:a16="http://schemas.microsoft.com/office/drawing/2014/main" id="{C1CBF711-051A-A09C-826B-1520B7DE25FB}"/>
              </a:ext>
            </a:extLst>
          </p:cNvPr>
          <p:cNvPicPr>
            <a:picLocks noChangeAspect="1"/>
          </p:cNvPicPr>
          <p:nvPr/>
        </p:nvPicPr>
        <p:blipFill>
          <a:blip r:embed="rId3">
            <a:extLst>
              <a:ext uri="{28A0092B-C50C-407E-A947-70E740481C1C}">
                <a14:useLocalDpi xmlns:a14="http://schemas.microsoft.com/office/drawing/2010/main" val="0"/>
              </a:ext>
            </a:extLst>
          </a:blip>
          <a:srcRect l="12397" r="12397"/>
          <a:stretch/>
        </p:blipFill>
        <p:spPr>
          <a:xfrm>
            <a:off x="6293091" y="1082873"/>
            <a:ext cx="4705144" cy="4692253"/>
          </a:xfrm>
          <a:prstGeom prst="roundRect">
            <a:avLst>
              <a:gd name="adj" fmla="val 8183"/>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52AFF1-FE76-A450-DA49-A5E5591AF839}"/>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10C2D6F2-A467-CE51-9D55-09DB7C05206D}"/>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W</a:t>
            </a:r>
            <a:r>
              <a:rPr lang="en-GB" sz="3600" b="1" strike="noStrike" spc="-1" dirty="0">
                <a:solidFill>
                  <a:schemeClr val="dk1"/>
                </a:solidFill>
                <a:latin typeface="General Sans Semibold"/>
              </a:rPr>
              <a:t>h</a:t>
            </a:r>
            <a:r>
              <a:rPr lang="en-NL" sz="3600" b="1" strike="noStrike" spc="-1" dirty="0">
                <a:solidFill>
                  <a:schemeClr val="dk1"/>
                </a:solidFill>
                <a:latin typeface="General Sans Semibold"/>
              </a:rPr>
              <a:t>at are we doing?</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B19C6AFA-7E2F-46FF-91D3-C196422E027D}"/>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sz="2000" b="1" i="0" u="none" strike="noStrike" dirty="0">
                <a:solidFill>
                  <a:srgbClr val="000000"/>
                </a:solidFill>
                <a:effectLst/>
                <a:latin typeface="Aptos" panose="020B0004020202020204" pitchFamily="34" charset="0"/>
              </a:rPr>
              <a:t>Goal</a:t>
            </a:r>
            <a:endParaRPr lang="en-GB" sz="2000" dirty="0"/>
          </a:p>
          <a:p>
            <a:pPr lvl="1"/>
            <a:r>
              <a:rPr lang="en-GB" sz="2000" b="0" i="0" u="none" strike="noStrike" dirty="0">
                <a:solidFill>
                  <a:srgbClr val="000000"/>
                </a:solidFill>
                <a:effectLst/>
                <a:latin typeface="Aptos" panose="020B0004020202020204" pitchFamily="34" charset="0"/>
              </a:rPr>
              <a:t>This workshop is intended to experience how ethics within XR and education can come together. It is a starting point to become more aware of ethical issues and how you could deal with them in your own practice.</a:t>
            </a:r>
            <a:endParaRPr lang="en-GB" sz="2000" dirty="0">
              <a:solidFill>
                <a:srgbClr val="000000"/>
              </a:solidFill>
              <a:latin typeface="Aptos" panose="020B0004020202020204" pitchFamily="34" charset="0"/>
            </a:endParaRPr>
          </a:p>
          <a:p>
            <a:pPr lvl="1"/>
            <a:endParaRPr lang="en-GB" sz="2000" b="1" i="0" u="none" strike="noStrike" dirty="0">
              <a:solidFill>
                <a:srgbClr val="000000"/>
              </a:solidFill>
              <a:effectLst/>
              <a:latin typeface="Aptos" panose="020B0004020202020204" pitchFamily="34" charset="0"/>
            </a:endParaRPr>
          </a:p>
          <a:p>
            <a:r>
              <a:rPr lang="en-GB" sz="2000" b="1" i="0" u="none" strike="noStrike" dirty="0">
                <a:solidFill>
                  <a:srgbClr val="000000"/>
                </a:solidFill>
                <a:effectLst/>
                <a:latin typeface="Aptos" panose="020B0004020202020204" pitchFamily="34" charset="0"/>
              </a:rPr>
              <a:t>Reflection</a:t>
            </a:r>
            <a:endParaRPr lang="en-GB" sz="2000" dirty="0"/>
          </a:p>
          <a:p>
            <a:pPr lvl="1"/>
            <a:r>
              <a:rPr lang="en-GB" sz="2000" b="0" i="0" u="none" strike="noStrike" dirty="0">
                <a:solidFill>
                  <a:srgbClr val="000000"/>
                </a:solidFill>
                <a:effectLst/>
                <a:latin typeface="Aptos" panose="020B0004020202020204" pitchFamily="34" charset="0"/>
              </a:rPr>
              <a:t>What did you notice during the workshop?</a:t>
            </a:r>
          </a:p>
          <a:p>
            <a:pPr lvl="1"/>
            <a:r>
              <a:rPr lang="en-GB" sz="2000" b="0" i="0" u="none" strike="noStrike" dirty="0">
                <a:solidFill>
                  <a:srgbClr val="000000"/>
                </a:solidFill>
                <a:effectLst/>
                <a:latin typeface="Aptos" panose="020B0004020202020204" pitchFamily="34" charset="0"/>
              </a:rPr>
              <a:t>How could you make ethical issues more discussable in a project in the future?</a:t>
            </a:r>
          </a:p>
        </p:txBody>
      </p:sp>
      <p:pic>
        <p:nvPicPr>
          <p:cNvPr id="4" name="Picture 3">
            <a:extLst>
              <a:ext uri="{FF2B5EF4-FFF2-40B4-BE49-F238E27FC236}">
                <a16:creationId xmlns:a16="http://schemas.microsoft.com/office/drawing/2014/main" id="{2E6177B5-7E5F-8228-4300-14A8573D57A3}"/>
              </a:ext>
            </a:extLst>
          </p:cNvPr>
          <p:cNvPicPr>
            <a:picLocks noChangeAspect="1"/>
          </p:cNvPicPr>
          <p:nvPr/>
        </p:nvPicPr>
        <p:blipFill>
          <a:blip r:embed="rId3">
            <a:extLst>
              <a:ext uri="{28A0092B-C50C-407E-A947-70E740481C1C}">
                <a14:useLocalDpi xmlns:a14="http://schemas.microsoft.com/office/drawing/2010/main" val="0"/>
              </a:ext>
            </a:extLst>
          </a:blip>
          <a:srcRect l="25361" r="25361"/>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1983959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F02E65-9FFE-8FC4-9F59-8A22EB476895}"/>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63474B45-EFB7-9A6C-BC1B-0896134B190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2800" b="1" spc="-1" dirty="0">
                <a:solidFill>
                  <a:schemeClr val="dk1"/>
                </a:solidFill>
                <a:latin typeface="General Sans" pitchFamily="2" charset="77"/>
              </a:rPr>
              <a:t>Let’s use: The Decision Making and Value Weighing Sheet </a:t>
            </a:r>
            <a:endParaRPr lang="en-NL" sz="2800" b="1" strike="noStrike" spc="-1" dirty="0">
              <a:solidFill>
                <a:schemeClr val="dk1"/>
              </a:solidFill>
              <a:latin typeface="General Sans" pitchFamily="2" charset="77"/>
            </a:endParaRPr>
          </a:p>
        </p:txBody>
      </p:sp>
      <p:sp>
        <p:nvSpPr>
          <p:cNvPr id="6" name="PlaceHolder 2">
            <a:extLst>
              <a:ext uri="{FF2B5EF4-FFF2-40B4-BE49-F238E27FC236}">
                <a16:creationId xmlns:a16="http://schemas.microsoft.com/office/drawing/2014/main" id="{D349B4F9-3064-F23E-6D52-E7F0D7EBA3F9}"/>
              </a:ext>
            </a:extLst>
          </p:cNvPr>
          <p:cNvSpPr txBox="1">
            <a:spLocks/>
          </p:cNvSpPr>
          <p:nvPr/>
        </p:nvSpPr>
        <p:spPr>
          <a:xfrm>
            <a:off x="528820" y="2094060"/>
            <a:ext cx="5347788" cy="4036402"/>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US" sz="2400" b="1" strike="noStrike" spc="-1" dirty="0">
                <a:solidFill>
                  <a:schemeClr val="dk1"/>
                </a:solidFill>
                <a:latin typeface="General Sans"/>
              </a:rPr>
              <a:t>Introduction</a:t>
            </a:r>
          </a:p>
          <a:p>
            <a:pPr marL="800280" lvl="1" indent="-343080">
              <a:lnSpc>
                <a:spcPct val="100000"/>
              </a:lnSpc>
              <a:spcBef>
                <a:spcPts val="1001"/>
              </a:spcBef>
              <a:buClr>
                <a:srgbClr val="000000"/>
              </a:buClr>
              <a:buFont typeface="Arial"/>
              <a:buChar char="•"/>
            </a:pPr>
            <a:r>
              <a:rPr lang="en-US" strike="noStrike" spc="-1" dirty="0">
                <a:solidFill>
                  <a:schemeClr val="dk1"/>
                </a:solidFill>
                <a:latin typeface="General Sans"/>
              </a:rPr>
              <a:t>We have had a lot of conversation about: </a:t>
            </a:r>
          </a:p>
          <a:p>
            <a:pPr marL="1257480" lvl="2" indent="-343080">
              <a:lnSpc>
                <a:spcPct val="100000"/>
              </a:lnSpc>
              <a:spcBef>
                <a:spcPts val="1001"/>
              </a:spcBef>
              <a:buClr>
                <a:srgbClr val="000000"/>
              </a:buClr>
              <a:buFont typeface="Arial"/>
              <a:buChar char="•"/>
            </a:pPr>
            <a:r>
              <a:rPr lang="en-US" sz="1800" spc="-1" dirty="0">
                <a:solidFill>
                  <a:schemeClr val="dk1"/>
                </a:solidFill>
                <a:latin typeface="General Sans"/>
              </a:rPr>
              <a:t>Rights and wrongs</a:t>
            </a:r>
          </a:p>
          <a:p>
            <a:pPr marL="1257480" lvl="2" indent="-343080">
              <a:lnSpc>
                <a:spcPct val="100000"/>
              </a:lnSpc>
              <a:spcBef>
                <a:spcPts val="1001"/>
              </a:spcBef>
              <a:buClr>
                <a:srgbClr val="000000"/>
              </a:buClr>
              <a:buFont typeface="Arial"/>
              <a:buChar char="•"/>
            </a:pPr>
            <a:r>
              <a:rPr lang="en-US" sz="1800" spc="-1" dirty="0">
                <a:solidFill>
                  <a:schemeClr val="dk1"/>
                </a:solidFill>
                <a:latin typeface="General Sans"/>
              </a:rPr>
              <a:t>Capabilities and risks</a:t>
            </a:r>
          </a:p>
          <a:p>
            <a:pPr marL="1257480" lvl="2" indent="-343080">
              <a:lnSpc>
                <a:spcPct val="100000"/>
              </a:lnSpc>
              <a:spcBef>
                <a:spcPts val="1001"/>
              </a:spcBef>
              <a:buClr>
                <a:srgbClr val="000000"/>
              </a:buClr>
              <a:buFont typeface="Arial"/>
              <a:buChar char="•"/>
            </a:pPr>
            <a:r>
              <a:rPr lang="en-US" sz="1800" spc="-1" dirty="0">
                <a:solidFill>
                  <a:schemeClr val="dk1"/>
                </a:solidFill>
                <a:latin typeface="General Sans"/>
              </a:rPr>
              <a:t>B</a:t>
            </a:r>
            <a:r>
              <a:rPr lang="en-US" sz="1800" strike="noStrike" spc="-1" dirty="0">
                <a:solidFill>
                  <a:schemeClr val="dk1"/>
                </a:solidFill>
                <a:latin typeface="General Sans"/>
              </a:rPr>
              <a:t>alancing or weighing values</a:t>
            </a:r>
          </a:p>
          <a:p>
            <a:pPr marL="800280" lvl="1" indent="-343080">
              <a:lnSpc>
                <a:spcPct val="100000"/>
              </a:lnSpc>
              <a:spcBef>
                <a:spcPts val="1001"/>
              </a:spcBef>
              <a:buClr>
                <a:srgbClr val="000000"/>
              </a:buClr>
              <a:buFont typeface="Arial"/>
              <a:buChar char="•"/>
            </a:pPr>
            <a:r>
              <a:rPr lang="en-US" spc="-1" dirty="0">
                <a:solidFill>
                  <a:schemeClr val="dk1"/>
                </a:solidFill>
                <a:latin typeface="General Sans"/>
              </a:rPr>
              <a:t>Now we’d like to help you turn these conversations into decisions for your institution! </a:t>
            </a:r>
          </a:p>
        </p:txBody>
      </p:sp>
      <p:pic>
        <p:nvPicPr>
          <p:cNvPr id="11" name="Picture 10" descr="A sign post with text on it&#10;&#10;AI-generated content may be incorrect.">
            <a:extLst>
              <a:ext uri="{FF2B5EF4-FFF2-40B4-BE49-F238E27FC236}">
                <a16:creationId xmlns:a16="http://schemas.microsoft.com/office/drawing/2014/main" id="{DC778AED-B717-C64D-D1F1-9B7A61EAE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529" y="1690200"/>
            <a:ext cx="4584530" cy="4440262"/>
          </a:xfrm>
          <a:prstGeom prst="rect">
            <a:avLst/>
          </a:prstGeom>
        </p:spPr>
      </p:pic>
    </p:spTree>
    <p:extLst>
      <p:ext uri="{BB962C8B-B14F-4D97-AF65-F5344CB8AC3E}">
        <p14:creationId xmlns:p14="http://schemas.microsoft.com/office/powerpoint/2010/main" val="422292035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8DBE4E-23FF-A9C8-9F1F-DC2B269BB6EF}"/>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D3A15233-5F3C-0104-DBEE-825CE8FBC18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3600" b="1" spc="-1" dirty="0">
                <a:solidFill>
                  <a:schemeClr val="dk1"/>
                </a:solidFill>
                <a:latin typeface="General Sans Semibold"/>
              </a:rPr>
              <a:t>Decision Making and Value Weighing Sheet </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CE11E96E-F200-CC6A-2BBA-44386A24D5F0}"/>
              </a:ext>
            </a:extLst>
          </p:cNvPr>
          <p:cNvSpPr txBox="1">
            <a:spLocks/>
          </p:cNvSpPr>
          <p:nvPr/>
        </p:nvSpPr>
        <p:spPr>
          <a:xfrm>
            <a:off x="551123" y="2094060"/>
            <a:ext cx="5347788" cy="3671119"/>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US" sz="1800" b="1" strike="noStrike" spc="-1" dirty="0">
                <a:solidFill>
                  <a:schemeClr val="dk1"/>
                </a:solidFill>
                <a:latin typeface="General Sans"/>
              </a:rPr>
              <a:t>Host</a:t>
            </a:r>
            <a:r>
              <a:rPr lang="en-US" sz="1800" b="1" spc="-1" dirty="0">
                <a:solidFill>
                  <a:schemeClr val="dk1"/>
                </a:solidFill>
                <a:latin typeface="General Sans"/>
              </a:rPr>
              <a:t>/hostess</a:t>
            </a:r>
          </a:p>
          <a:p>
            <a:pPr marL="800280" lvl="1" indent="-343080">
              <a:lnSpc>
                <a:spcPct val="100000"/>
              </a:lnSpc>
              <a:spcBef>
                <a:spcPts val="1001"/>
              </a:spcBef>
              <a:buClr>
                <a:srgbClr val="000000"/>
              </a:buClr>
              <a:buFont typeface="Arial"/>
              <a:buChar char="•"/>
            </a:pPr>
            <a:r>
              <a:rPr lang="en-US" sz="2000" spc="-1" dirty="0">
                <a:solidFill>
                  <a:schemeClr val="dk1"/>
                </a:solidFill>
                <a:latin typeface="General Sans"/>
              </a:rPr>
              <a:t>Pass out the </a:t>
            </a:r>
            <a:br>
              <a:rPr lang="en-US" sz="2000" spc="-1" dirty="0">
                <a:solidFill>
                  <a:schemeClr val="dk1"/>
                </a:solidFill>
                <a:latin typeface="General Sans"/>
              </a:rPr>
            </a:br>
            <a:r>
              <a:rPr lang="en-US" sz="2000" spc="-1" dirty="0">
                <a:solidFill>
                  <a:schemeClr val="dk1"/>
                </a:solidFill>
                <a:latin typeface="General Sans"/>
              </a:rPr>
              <a:t>Decision Making and Value Weighing Sheet to all players. </a:t>
            </a:r>
          </a:p>
          <a:p>
            <a:pPr marL="343080" indent="-343080" defTabSz="914400">
              <a:lnSpc>
                <a:spcPct val="100000"/>
              </a:lnSpc>
              <a:spcBef>
                <a:spcPts val="1001"/>
              </a:spcBef>
              <a:buClr>
                <a:srgbClr val="000000"/>
              </a:buClr>
              <a:buFont typeface="Arial"/>
              <a:buChar char="•"/>
            </a:pPr>
            <a:r>
              <a:rPr lang="en-NL" sz="1800" b="1" spc="-1" dirty="0">
                <a:solidFill>
                  <a:schemeClr val="dk1"/>
                </a:solidFill>
                <a:latin typeface="General Sans"/>
              </a:rPr>
              <a:t>Players</a:t>
            </a:r>
            <a:endParaRPr lang="en-NL" sz="1800"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NL" sz="1800" spc="-1" dirty="0">
                <a:solidFill>
                  <a:schemeClr val="dk1"/>
                </a:solidFill>
                <a:latin typeface="General Sans"/>
              </a:rPr>
              <a:t>Review Section 1</a:t>
            </a:r>
          </a:p>
          <a:p>
            <a:pPr marL="800280" lvl="1" indent="-343080">
              <a:lnSpc>
                <a:spcPct val="100000"/>
              </a:lnSpc>
              <a:spcBef>
                <a:spcPts val="1001"/>
              </a:spcBef>
              <a:buClr>
                <a:srgbClr val="000000"/>
              </a:buClr>
              <a:buFont typeface="Arial"/>
              <a:buChar char="•"/>
            </a:pPr>
            <a:r>
              <a:rPr lang="en-NL" sz="1800" spc="-1" dirty="0">
                <a:solidFill>
                  <a:schemeClr val="dk1"/>
                </a:solidFill>
                <a:latin typeface="General Sans"/>
              </a:rPr>
              <a:t>Do this by yourself or with a partner from your table. </a:t>
            </a:r>
          </a:p>
          <a:p>
            <a:pPr marL="343080" indent="-343080">
              <a:lnSpc>
                <a:spcPct val="100000"/>
              </a:lnSpc>
              <a:spcBef>
                <a:spcPts val="1001"/>
              </a:spcBef>
              <a:buClr>
                <a:srgbClr val="000000"/>
              </a:buClr>
              <a:buFont typeface="Arial"/>
              <a:buChar char="•"/>
            </a:pPr>
            <a:r>
              <a:rPr lang="en-GB" sz="1800" b="1" strike="noStrike" spc="-1" dirty="0">
                <a:solidFill>
                  <a:schemeClr val="dk1"/>
                </a:solidFill>
                <a:latin typeface="General Sans"/>
              </a:rPr>
              <a:t>Tip for players</a:t>
            </a:r>
          </a:p>
          <a:p>
            <a:pPr marL="800280" lvl="1" indent="-343080">
              <a:lnSpc>
                <a:spcPct val="100000"/>
              </a:lnSpc>
              <a:spcBef>
                <a:spcPts val="1001"/>
              </a:spcBef>
              <a:buClr>
                <a:srgbClr val="000000"/>
              </a:buClr>
              <a:buFont typeface="Arial"/>
              <a:buChar char="•"/>
            </a:pPr>
            <a:r>
              <a:rPr lang="en-GB" sz="1800" strike="noStrike" spc="-1" dirty="0">
                <a:solidFill>
                  <a:schemeClr val="dk1"/>
                </a:solidFill>
                <a:latin typeface="General Sans"/>
              </a:rPr>
              <a:t>Be specific in identifying the two values that were at odds, as this will help you better understand the trade-offs.</a:t>
            </a:r>
            <a:endParaRPr lang="en-NL" sz="1800" strike="noStrike" spc="-1" dirty="0">
              <a:solidFill>
                <a:schemeClr val="dk1"/>
              </a:solidFill>
              <a:latin typeface="General Sans"/>
            </a:endParaRPr>
          </a:p>
          <a:p>
            <a:pPr marL="343080" indent="-343080">
              <a:lnSpc>
                <a:spcPct val="100000"/>
              </a:lnSpc>
              <a:spcBef>
                <a:spcPts val="1001"/>
              </a:spcBef>
              <a:buClr>
                <a:srgbClr val="000000"/>
              </a:buClr>
              <a:buFont typeface="Arial"/>
              <a:buChar char="•"/>
            </a:pPr>
            <a:endParaRPr lang="en-NL" sz="2200" strike="noStrike" spc="-1" dirty="0">
              <a:solidFill>
                <a:schemeClr val="dk1"/>
              </a:solidFill>
              <a:latin typeface="General Sans"/>
            </a:endParaRPr>
          </a:p>
        </p:txBody>
      </p:sp>
      <p:sp>
        <p:nvSpPr>
          <p:cNvPr id="9" name="TextBox 8">
            <a:extLst>
              <a:ext uri="{FF2B5EF4-FFF2-40B4-BE49-F238E27FC236}">
                <a16:creationId xmlns:a16="http://schemas.microsoft.com/office/drawing/2014/main" id="{F98CE194-3E3E-0DDF-A94B-8C0E3F645F00}"/>
              </a:ext>
            </a:extLst>
          </p:cNvPr>
          <p:cNvSpPr txBox="1"/>
          <p:nvPr/>
        </p:nvSpPr>
        <p:spPr>
          <a:xfrm>
            <a:off x="7485173" y="5065811"/>
            <a:ext cx="2920800" cy="338554"/>
          </a:xfrm>
          <a:prstGeom prst="rect">
            <a:avLst/>
          </a:prstGeom>
          <a:noFill/>
        </p:spPr>
        <p:txBody>
          <a:bodyPr wrap="none" rtlCol="0">
            <a:spAutoFit/>
          </a:bodyPr>
          <a:lstStyle/>
          <a:p>
            <a:pPr algn="ctr"/>
            <a:r>
              <a:rPr lang="en-NL" sz="1600" i="1" dirty="0">
                <a:latin typeface="+mj-lt"/>
              </a:rPr>
              <a:t>Example model of value weighing</a:t>
            </a:r>
          </a:p>
        </p:txBody>
      </p:sp>
      <p:pic>
        <p:nvPicPr>
          <p:cNvPr id="3" name="Picture 2" descr="A black background with text and symbols on it&#10;&#10;AI-generated content may be incorrect.">
            <a:extLst>
              <a:ext uri="{FF2B5EF4-FFF2-40B4-BE49-F238E27FC236}">
                <a16:creationId xmlns:a16="http://schemas.microsoft.com/office/drawing/2014/main" id="{AF95D01B-9D32-EFB8-B581-A613C317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19" y="2094060"/>
            <a:ext cx="4956301" cy="2940178"/>
          </a:xfrm>
          <a:prstGeom prst="roundRect">
            <a:avLst>
              <a:gd name="adj" fmla="val 6427"/>
            </a:avLst>
          </a:prstGeom>
          <a:ln>
            <a:solidFill>
              <a:schemeClr val="tx1"/>
            </a:solidFill>
          </a:ln>
        </p:spPr>
      </p:pic>
    </p:spTree>
    <p:extLst>
      <p:ext uri="{BB962C8B-B14F-4D97-AF65-F5344CB8AC3E}">
        <p14:creationId xmlns:p14="http://schemas.microsoft.com/office/powerpoint/2010/main" val="251352109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3B994E-905E-513E-9152-D684E99A644A}"/>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29BAF559-7E1E-EC6C-EE26-F15773FD07FE}"/>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fontScale="90000"/>
          </a:bodyPr>
          <a:lstStyle/>
          <a:p>
            <a:pPr indent="0" defTabSz="914400">
              <a:lnSpc>
                <a:spcPct val="90000"/>
              </a:lnSpc>
              <a:buNone/>
            </a:pPr>
            <a:r>
              <a:rPr lang="en-GB" sz="3600" b="1" spc="-1" dirty="0">
                <a:solidFill>
                  <a:schemeClr val="dk1"/>
                </a:solidFill>
                <a:latin typeface="General Sans Semibold"/>
              </a:rPr>
              <a:t>Section 2: What Do We Gain? What Do We Lose?</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98784E8B-AA5D-2236-9DD9-9AA21C2B37DD}"/>
              </a:ext>
            </a:extLst>
          </p:cNvPr>
          <p:cNvSpPr txBox="1">
            <a:spLocks/>
          </p:cNvSpPr>
          <p:nvPr/>
        </p:nvSpPr>
        <p:spPr>
          <a:xfrm>
            <a:off x="551123" y="2094060"/>
            <a:ext cx="5347788" cy="428443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b="1" strike="noStrike" spc="-1" dirty="0">
                <a:solidFill>
                  <a:schemeClr val="dk1"/>
                </a:solidFill>
                <a:latin typeface="General Sans"/>
              </a:rPr>
              <a:t>Players</a:t>
            </a:r>
          </a:p>
          <a:p>
            <a:pPr marL="800280" lvl="1" indent="-343080">
              <a:lnSpc>
                <a:spcPct val="100000"/>
              </a:lnSpc>
              <a:spcBef>
                <a:spcPts val="1001"/>
              </a:spcBef>
              <a:buClr>
                <a:srgbClr val="000000"/>
              </a:buClr>
              <a:buFont typeface="Arial"/>
              <a:buChar char="•"/>
            </a:pPr>
            <a:r>
              <a:rPr lang="en-GB" sz="1800" strike="noStrike" spc="-1" dirty="0">
                <a:solidFill>
                  <a:schemeClr val="dk1"/>
                </a:solidFill>
                <a:latin typeface="General Sans"/>
              </a:rPr>
              <a:t>Move to section 2</a:t>
            </a:r>
          </a:p>
          <a:p>
            <a:pPr marL="343080" indent="-343080">
              <a:lnSpc>
                <a:spcPct val="100000"/>
              </a:lnSpc>
              <a:spcBef>
                <a:spcPts val="1001"/>
              </a:spcBef>
              <a:buClr>
                <a:srgbClr val="000000"/>
              </a:buClr>
              <a:buFont typeface="Arial"/>
              <a:buChar char="•"/>
            </a:pPr>
            <a:r>
              <a:rPr lang="en-GB" sz="1800" b="1" strike="noStrike" spc="-1" dirty="0">
                <a:solidFill>
                  <a:schemeClr val="dk1"/>
                </a:solidFill>
                <a:latin typeface="General Sans"/>
              </a:rPr>
              <a:t>Every decision has trade-offs. </a:t>
            </a:r>
          </a:p>
          <a:p>
            <a:pPr marL="800280" lvl="1" indent="-343080">
              <a:lnSpc>
                <a:spcPct val="100000"/>
              </a:lnSpc>
              <a:spcBef>
                <a:spcPts val="1001"/>
              </a:spcBef>
              <a:buClr>
                <a:srgbClr val="000000"/>
              </a:buClr>
              <a:buFont typeface="Arial"/>
              <a:buChar char="•"/>
            </a:pPr>
            <a:r>
              <a:rPr lang="en-GB" sz="1600" strike="noStrike" spc="-1" dirty="0">
                <a:solidFill>
                  <a:schemeClr val="dk1"/>
                </a:solidFill>
                <a:latin typeface="General Sans"/>
              </a:rPr>
              <a:t>Choosing one path usually means giving up something else. Look at the values you listed above.</a:t>
            </a:r>
          </a:p>
          <a:p>
            <a:pPr marL="343080" indent="-343080">
              <a:lnSpc>
                <a:spcPct val="100000"/>
              </a:lnSpc>
              <a:spcBef>
                <a:spcPts val="1001"/>
              </a:spcBef>
              <a:buClr>
                <a:srgbClr val="000000"/>
              </a:buClr>
              <a:buFont typeface="Arial"/>
              <a:buChar char="•"/>
            </a:pPr>
            <a:r>
              <a:rPr lang="en-GB" sz="2200" b="1" strike="noStrike" spc="-1" dirty="0">
                <a:solidFill>
                  <a:schemeClr val="dk1"/>
                </a:solidFill>
                <a:latin typeface="General Sans"/>
              </a:rPr>
              <a:t>Tip</a:t>
            </a:r>
          </a:p>
          <a:p>
            <a:pPr marL="800280" lvl="1" indent="-343080">
              <a:lnSpc>
                <a:spcPct val="100000"/>
              </a:lnSpc>
              <a:spcBef>
                <a:spcPts val="1001"/>
              </a:spcBef>
              <a:buClr>
                <a:srgbClr val="000000"/>
              </a:buClr>
              <a:buFont typeface="Arial"/>
              <a:buChar char="•"/>
            </a:pPr>
            <a:r>
              <a:rPr lang="en-GB" sz="1800" strike="noStrike" spc="-1" dirty="0">
                <a:solidFill>
                  <a:schemeClr val="dk1"/>
                </a:solidFill>
                <a:latin typeface="General Sans"/>
              </a:rPr>
              <a:t>Consider the positive outcomes if you had prioritized Value 1, as well as what you would have had to sacrifice or compromise.</a:t>
            </a:r>
            <a:endParaRPr lang="en-NL" sz="1800" strike="noStrike" spc="-1" dirty="0">
              <a:solidFill>
                <a:schemeClr val="dk1"/>
              </a:solidFill>
              <a:latin typeface="General Sans"/>
            </a:endParaRPr>
          </a:p>
        </p:txBody>
      </p:sp>
      <p:pic>
        <p:nvPicPr>
          <p:cNvPr id="10" name="Picture 9" descr="A yellow circle with a star and a person in the center&#10;&#10;AI-generated content may be incorrect.">
            <a:extLst>
              <a:ext uri="{FF2B5EF4-FFF2-40B4-BE49-F238E27FC236}">
                <a16:creationId xmlns:a16="http://schemas.microsoft.com/office/drawing/2014/main" id="{9367F560-C9FC-ADE3-0C60-3FA0ABC50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091" y="1955854"/>
            <a:ext cx="4829129" cy="2946291"/>
          </a:xfrm>
          <a:prstGeom prst="roundRect">
            <a:avLst>
              <a:gd name="adj" fmla="val 5279"/>
            </a:avLst>
          </a:prstGeom>
          <a:ln>
            <a:solidFill>
              <a:schemeClr val="tx1"/>
            </a:solidFill>
          </a:ln>
        </p:spPr>
      </p:pic>
    </p:spTree>
    <p:extLst>
      <p:ext uri="{BB962C8B-B14F-4D97-AF65-F5344CB8AC3E}">
        <p14:creationId xmlns:p14="http://schemas.microsoft.com/office/powerpoint/2010/main" val="117895198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1CC251-3DE7-5023-F453-934E66F40738}"/>
            </a:ext>
          </a:extLst>
        </p:cNvPr>
        <p:cNvGrpSpPr/>
        <p:nvPr/>
      </p:nvGrpSpPr>
      <p:grpSpPr>
        <a:xfrm>
          <a:off x="0" y="0"/>
          <a:ext cx="0" cy="0"/>
          <a:chOff x="0" y="0"/>
          <a:chExt cx="0" cy="0"/>
        </a:xfrm>
      </p:grpSpPr>
      <p:sp>
        <p:nvSpPr>
          <p:cNvPr id="115" name="PlaceHolder 1">
            <a:extLst>
              <a:ext uri="{FF2B5EF4-FFF2-40B4-BE49-F238E27FC236}">
                <a16:creationId xmlns:a16="http://schemas.microsoft.com/office/drawing/2014/main" id="{D69C84B8-292B-3884-44D6-D79642C2BB16}"/>
              </a:ext>
            </a:extLst>
          </p:cNvPr>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fontScale="90000"/>
          </a:bodyPr>
          <a:lstStyle/>
          <a:p>
            <a:pPr indent="0" defTabSz="914400">
              <a:lnSpc>
                <a:spcPct val="90000"/>
              </a:lnSpc>
              <a:buNone/>
            </a:pPr>
            <a:r>
              <a:rPr lang="en-GB" sz="3600" b="1" spc="-1" dirty="0">
                <a:solidFill>
                  <a:schemeClr val="dk1"/>
                </a:solidFill>
                <a:latin typeface="General Sans Semibold"/>
              </a:rPr>
              <a:t>Section 3: What’s the Next Decision That Matters? </a:t>
            </a:r>
            <a:endParaRPr lang="en-NL" sz="36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A8D7730E-70F9-FF56-887E-D2FBB517902F}"/>
              </a:ext>
            </a:extLst>
          </p:cNvPr>
          <p:cNvSpPr txBox="1">
            <a:spLocks/>
          </p:cNvSpPr>
          <p:nvPr/>
        </p:nvSpPr>
        <p:spPr>
          <a:xfrm>
            <a:off x="551123" y="2094060"/>
            <a:ext cx="5347788" cy="4763940"/>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a:lnSpc>
                <a:spcPct val="100000"/>
              </a:lnSpc>
              <a:spcBef>
                <a:spcPts val="1001"/>
              </a:spcBef>
              <a:buClr>
                <a:srgbClr val="000000"/>
              </a:buClr>
              <a:buFont typeface="Arial"/>
              <a:buChar char="•"/>
            </a:pPr>
            <a:r>
              <a:rPr lang="en-GB" sz="2200" strike="noStrike" spc="-1" dirty="0">
                <a:solidFill>
                  <a:schemeClr val="dk1"/>
                </a:solidFill>
                <a:latin typeface="General Sans"/>
              </a:rPr>
              <a:t>In your work, the real questions don’t stop when this game ends. </a:t>
            </a:r>
          </a:p>
          <a:p>
            <a:pPr marL="343080" indent="-343080">
              <a:lnSpc>
                <a:spcPct val="100000"/>
              </a:lnSpc>
              <a:spcBef>
                <a:spcPts val="1001"/>
              </a:spcBef>
              <a:buClr>
                <a:srgbClr val="000000"/>
              </a:buClr>
              <a:buFont typeface="Arial"/>
              <a:buChar char="•"/>
            </a:pPr>
            <a:r>
              <a:rPr lang="en-GB" sz="2200" strike="noStrike" spc="-1" dirty="0">
                <a:solidFill>
                  <a:schemeClr val="dk1"/>
                </a:solidFill>
                <a:latin typeface="General Sans"/>
              </a:rPr>
              <a:t>Your institution will face new choices about XR in education.</a:t>
            </a:r>
          </a:p>
          <a:p>
            <a:pPr marL="343080" indent="-343080">
              <a:lnSpc>
                <a:spcPct val="100000"/>
              </a:lnSpc>
              <a:spcBef>
                <a:spcPts val="1001"/>
              </a:spcBef>
              <a:buClr>
                <a:srgbClr val="000000"/>
              </a:buClr>
              <a:buFont typeface="Arial"/>
              <a:buChar char="•"/>
            </a:pPr>
            <a:r>
              <a:rPr lang="en-GB" sz="2200" b="1" strike="noStrike" spc="-1" dirty="0">
                <a:solidFill>
                  <a:schemeClr val="dk1"/>
                </a:solidFill>
                <a:latin typeface="General Sans"/>
              </a:rPr>
              <a:t>Tip: </a:t>
            </a:r>
          </a:p>
          <a:p>
            <a:pPr marL="800280" lvl="1" indent="-343080">
              <a:lnSpc>
                <a:spcPct val="100000"/>
              </a:lnSpc>
              <a:spcBef>
                <a:spcPts val="1001"/>
              </a:spcBef>
              <a:buClr>
                <a:srgbClr val="000000"/>
              </a:buClr>
              <a:buFont typeface="Arial"/>
              <a:buChar char="•"/>
            </a:pPr>
            <a:r>
              <a:rPr lang="en-GB" sz="1800" strike="noStrike" spc="-1" dirty="0">
                <a:solidFill>
                  <a:schemeClr val="dk1"/>
                </a:solidFill>
                <a:latin typeface="General Sans"/>
              </a:rPr>
              <a:t>Consider which stakeholders (e.g., faculty, students, IT, administration) should be involved in making this decision and why their perspectives are important.</a:t>
            </a:r>
            <a:endParaRPr lang="en-GB" sz="2200" spc="-1" dirty="0">
              <a:solidFill>
                <a:schemeClr val="dk1"/>
              </a:solidFill>
              <a:latin typeface="General Sans"/>
            </a:endParaRPr>
          </a:p>
          <a:p>
            <a:pPr marL="800280" lvl="1" indent="-343080">
              <a:lnSpc>
                <a:spcPct val="100000"/>
              </a:lnSpc>
              <a:spcBef>
                <a:spcPts val="1001"/>
              </a:spcBef>
              <a:buClr>
                <a:srgbClr val="000000"/>
              </a:buClr>
              <a:buFont typeface="Arial"/>
              <a:buChar char="•"/>
            </a:pPr>
            <a:r>
              <a:rPr lang="en-GB" sz="1800" strike="noStrike" spc="-1" dirty="0">
                <a:solidFill>
                  <a:schemeClr val="dk1"/>
                </a:solidFill>
                <a:latin typeface="General Sans"/>
              </a:rPr>
              <a:t>Brainstorm an action you can take to ensure the decision-making process is thoughtful, inclusive, and aligned with your institution's values and priorities.</a:t>
            </a:r>
            <a:endParaRPr lang="en-NL" sz="1800" strike="noStrike" spc="-1" dirty="0">
              <a:solidFill>
                <a:schemeClr val="dk1"/>
              </a:solidFill>
              <a:latin typeface="General Sans"/>
            </a:endParaRPr>
          </a:p>
        </p:txBody>
      </p:sp>
      <p:pic>
        <p:nvPicPr>
          <p:cNvPr id="4" name="Picture 3" descr="A shovel and a long rope&#10;&#10;AI-generated content may be incorrect.">
            <a:extLst>
              <a:ext uri="{FF2B5EF4-FFF2-40B4-BE49-F238E27FC236}">
                <a16:creationId xmlns:a16="http://schemas.microsoft.com/office/drawing/2014/main" id="{A59C3394-1B6A-EC26-1537-068C1F0A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091" y="2395143"/>
            <a:ext cx="5379013" cy="3483589"/>
          </a:xfrm>
          <a:prstGeom prst="rect">
            <a:avLst/>
          </a:prstGeom>
        </p:spPr>
      </p:pic>
    </p:spTree>
    <p:extLst>
      <p:ext uri="{BB962C8B-B14F-4D97-AF65-F5344CB8AC3E}">
        <p14:creationId xmlns:p14="http://schemas.microsoft.com/office/powerpoint/2010/main" val="7224752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0C0D0-BE90-9180-6381-A91E79DAAC7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7C1AF6D-780C-9FD6-F43E-D3456A6BF689}"/>
              </a:ext>
            </a:extLst>
          </p:cNvPr>
          <p:cNvSpPr>
            <a:spLocks noGrp="1"/>
          </p:cNvSpPr>
          <p:nvPr>
            <p:ph type="title"/>
          </p:nvPr>
        </p:nvSpPr>
        <p:spPr>
          <a:xfrm>
            <a:off x="551123" y="728769"/>
            <a:ext cx="4797773" cy="1364032"/>
          </a:xfrm>
          <a:prstGeom prst="rect">
            <a:avLst/>
          </a:prstGeom>
          <a:noFill/>
          <a:ln w="0">
            <a:noFill/>
          </a:ln>
        </p:spPr>
        <p:txBody>
          <a:bodyPr lIns="91440" tIns="45720" rIns="91440" bIns="45720" anchor="b">
            <a:noAutofit/>
          </a:bodyPr>
          <a:lstStyle/>
          <a:p>
            <a:pPr indent="0" defTabSz="914400">
              <a:lnSpc>
                <a:spcPct val="90000"/>
              </a:lnSpc>
              <a:buNone/>
            </a:pPr>
            <a:r>
              <a:rPr lang="en-GB" sz="4000" b="1" strike="noStrike" spc="-1" dirty="0">
                <a:solidFill>
                  <a:schemeClr val="dk1"/>
                </a:solidFill>
                <a:latin typeface="General Sans Semibold"/>
              </a:rPr>
              <a:t>What is </a:t>
            </a:r>
            <a:r>
              <a:rPr lang="en-GB" sz="4000" b="1" strike="noStrike" spc="-1" dirty="0">
                <a:solidFill>
                  <a:schemeClr val="accent2"/>
                </a:solidFill>
                <a:latin typeface="General Sans Semibold"/>
              </a:rPr>
              <a:t>Responsible XR</a:t>
            </a:r>
            <a:endParaRPr lang="en-NL" sz="4000" b="0" strike="noStrike" spc="-1" dirty="0">
              <a:solidFill>
                <a:schemeClr val="accent2"/>
              </a:solidFill>
              <a:latin typeface="Calibri"/>
            </a:endParaRPr>
          </a:p>
        </p:txBody>
      </p:sp>
      <p:sp>
        <p:nvSpPr>
          <p:cNvPr id="43" name="PlaceHolder 2">
            <a:extLst>
              <a:ext uri="{FF2B5EF4-FFF2-40B4-BE49-F238E27FC236}">
                <a16:creationId xmlns:a16="http://schemas.microsoft.com/office/drawing/2014/main" id="{17893134-A186-8184-62F0-3085F530E7A5}"/>
              </a:ext>
            </a:extLst>
          </p:cNvPr>
          <p:cNvSpPr>
            <a:spLocks noGrp="1"/>
          </p:cNvSpPr>
          <p:nvPr>
            <p:ph/>
          </p:nvPr>
        </p:nvSpPr>
        <p:spPr>
          <a:xfrm>
            <a:off x="551123" y="2717606"/>
            <a:ext cx="4943880" cy="3534604"/>
          </a:xfrm>
          <a:prstGeom prst="rect">
            <a:avLst/>
          </a:prstGeom>
          <a:noFill/>
          <a:ln w="0">
            <a:noFill/>
          </a:ln>
        </p:spPr>
        <p:txBody>
          <a:bodyPr lIns="91440" tIns="45720" rIns="91440" bIns="45720" anchor="t">
            <a:noAutofit/>
          </a:bodyPr>
          <a:lstStyle/>
          <a:p>
            <a:pPr marL="342900" indent="-342900" defTabSz="914400">
              <a:lnSpc>
                <a:spcPct val="90000"/>
              </a:lnSpc>
              <a:spcBef>
                <a:spcPts val="1001"/>
              </a:spcBef>
              <a:buClr>
                <a:srgbClr val="000000"/>
              </a:buClr>
              <a:buFont typeface="Arial"/>
              <a:buChar char="•"/>
            </a:pPr>
            <a:r>
              <a:rPr lang="en-GB" sz="2000" b="1" strike="noStrike" spc="-1" dirty="0">
                <a:solidFill>
                  <a:schemeClr val="dk1"/>
                </a:solidFill>
                <a:latin typeface="General Sans" pitchFamily="50" charset="0"/>
              </a:rPr>
              <a:t>Responsible XR</a:t>
            </a:r>
            <a:r>
              <a:rPr lang="en-GB" sz="2000" b="0" strike="noStrike" spc="-1" dirty="0">
                <a:solidFill>
                  <a:schemeClr val="dk1"/>
                </a:solidFill>
                <a:latin typeface="General Sans" pitchFamily="50" charset="0"/>
              </a:rPr>
              <a:t> </a:t>
            </a:r>
            <a:br>
              <a:rPr lang="en-GB" sz="2000" dirty="0">
                <a:latin typeface="General Sans" pitchFamily="50" charset="0"/>
              </a:rPr>
            </a:br>
            <a:r>
              <a:rPr lang="en-GB" sz="2000" b="0" strike="noStrike" spc="-1" dirty="0">
                <a:solidFill>
                  <a:schemeClr val="dk1"/>
                </a:solidFill>
                <a:latin typeface="General Sans" pitchFamily="50" charset="0"/>
              </a:rPr>
              <a:t>is about using and developing XR technology in a way that respects our public values. </a:t>
            </a:r>
            <a:r>
              <a:rPr lang="en-GB" sz="2000" spc="-1" dirty="0">
                <a:solidFill>
                  <a:schemeClr val="dk1"/>
                </a:solidFill>
                <a:latin typeface="General Sans" pitchFamily="50" charset="0"/>
              </a:rPr>
              <a:t> </a:t>
            </a:r>
            <a:endParaRPr lang="en-US"/>
          </a:p>
          <a:p>
            <a:pPr marL="342900" indent="-342900" defTabSz="914400">
              <a:lnSpc>
                <a:spcPct val="90000"/>
              </a:lnSpc>
              <a:spcBef>
                <a:spcPts val="1001"/>
              </a:spcBef>
              <a:buClr>
                <a:srgbClr val="000000"/>
              </a:buClr>
              <a:buFont typeface="Arial"/>
              <a:buChar char="•"/>
            </a:pPr>
            <a:r>
              <a:rPr lang="en-GB" sz="2000" b="0" strike="noStrike" spc="-1" dirty="0">
                <a:solidFill>
                  <a:schemeClr val="dk1"/>
                </a:solidFill>
                <a:latin typeface="General Sans"/>
              </a:rPr>
              <a:t>We believe </a:t>
            </a:r>
            <a:r>
              <a:rPr lang="en-GB" sz="2000" b="0" i="1" strike="noStrike" spc="-1" dirty="0">
                <a:solidFill>
                  <a:schemeClr val="dk1"/>
                </a:solidFill>
                <a:latin typeface="General Sans"/>
              </a:rPr>
              <a:t>responsibility</a:t>
            </a:r>
            <a:r>
              <a:rPr lang="en-GB" sz="2000" b="0" strike="noStrike" spc="-1" dirty="0">
                <a:solidFill>
                  <a:schemeClr val="dk1"/>
                </a:solidFill>
                <a:latin typeface="General Sans"/>
              </a:rPr>
              <a:t> and</a:t>
            </a:r>
            <a:r>
              <a:rPr lang="en-GB" sz="2000" b="0" i="1" strike="noStrike" spc="-1" dirty="0">
                <a:solidFill>
                  <a:schemeClr val="dk1"/>
                </a:solidFill>
                <a:latin typeface="General Sans"/>
              </a:rPr>
              <a:t> responsible practices </a:t>
            </a:r>
            <a:r>
              <a:rPr lang="en-GB" sz="2000" b="0" strike="noStrike" spc="-1" dirty="0">
                <a:solidFill>
                  <a:schemeClr val="dk1"/>
                </a:solidFill>
                <a:latin typeface="General Sans"/>
              </a:rPr>
              <a:t>are possible by building this as a capability. </a:t>
            </a:r>
          </a:p>
          <a:p>
            <a:pPr marL="342900" indent="-342900" defTabSz="914400">
              <a:lnSpc>
                <a:spcPct val="90000"/>
              </a:lnSpc>
              <a:spcBef>
                <a:spcPts val="1001"/>
              </a:spcBef>
              <a:buClr>
                <a:srgbClr val="000000"/>
              </a:buClr>
              <a:buFont typeface="Arial"/>
              <a:buChar char="•"/>
            </a:pPr>
            <a:r>
              <a:rPr lang="en-GB" sz="2000" spc="-1" dirty="0">
                <a:solidFill>
                  <a:schemeClr val="dk1"/>
                </a:solidFill>
                <a:latin typeface="General Sans" pitchFamily="50" charset="0"/>
              </a:rPr>
              <a:t>We believe technologies are not neutral, they change and impact how we relate to our education and research practices. </a:t>
            </a:r>
          </a:p>
        </p:txBody>
      </p:sp>
      <p:pic>
        <p:nvPicPr>
          <p:cNvPr id="3" name="Picture 2">
            <a:extLst>
              <a:ext uri="{FF2B5EF4-FFF2-40B4-BE49-F238E27FC236}">
                <a16:creationId xmlns:a16="http://schemas.microsoft.com/office/drawing/2014/main" id="{6358F313-A11E-C6F7-84FA-126087E8F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833148"/>
            <a:ext cx="5695004" cy="3191704"/>
          </a:xfrm>
          <a:prstGeom prst="roundRect">
            <a:avLst/>
          </a:prstGeom>
        </p:spPr>
      </p:pic>
    </p:spTree>
    <p:extLst>
      <p:ext uri="{BB962C8B-B14F-4D97-AF65-F5344CB8AC3E}">
        <p14:creationId xmlns:p14="http://schemas.microsoft.com/office/powerpoint/2010/main" val="41223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icture Placeholder 3"/>
          <p:cNvSpPr/>
          <p:nvPr/>
        </p:nvSpPr>
        <p:spPr>
          <a:xfrm>
            <a:off x="839880" y="712440"/>
            <a:ext cx="5018040" cy="5330160"/>
          </a:xfrm>
          <a:prstGeom prst="roundRect">
            <a:avLst>
              <a:gd name="adj" fmla="val 5791"/>
            </a:avLst>
          </a:prstGeom>
          <a:blipFill rotWithShape="0">
            <a:blip r:embed="rId3">
              <a:extLst>
                <a:ext uri="{96DAC541-7B7A-43D3-8B79-37D633B846F1}">
                  <asvg:svgBlip xmlns:asvg="http://schemas.microsoft.com/office/drawing/2016/SVG/main" r:embed="rId4"/>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84" name="PlaceHolder 3"/>
          <p:cNvSpPr>
            <a:spLocks noGrp="1"/>
          </p:cNvSpPr>
          <p:nvPr>
            <p:ph type="sldNum" idx="11"/>
          </p:nvPr>
        </p:nvSpPr>
        <p:spPr>
          <a:xfrm>
            <a:off x="0" y="5946840"/>
            <a:ext cx="2742840" cy="301320"/>
          </a:xfrm>
          <a:prstGeom prst="rect">
            <a:avLst/>
          </a:prstGeom>
          <a:noFill/>
          <a:ln w="0">
            <a:noFill/>
          </a:ln>
        </p:spPr>
        <p:txBody>
          <a:bodyPr lIns="91440" tIns="45720" rIns="91440" bIns="45720" anchor="t">
            <a:noAutofit/>
          </a:bodyPr>
          <a:lstStyle>
            <a:lvl1pPr indent="0" defTabSz="914400">
              <a:lnSpc>
                <a:spcPct val="100000"/>
              </a:lnSpc>
              <a:buNone/>
              <a:defRPr lang="en-NL" sz="1400" b="0" strike="noStrike" spc="-1">
                <a:solidFill>
                  <a:schemeClr val="dk1"/>
                </a:solidFill>
                <a:latin typeface="General Sans"/>
              </a:defRPr>
            </a:lvl1pPr>
          </a:lstStyle>
          <a:p>
            <a:pPr indent="0" defTabSz="914400">
              <a:lnSpc>
                <a:spcPct val="100000"/>
              </a:lnSpc>
              <a:buNone/>
            </a:pPr>
            <a:fld id="{8EB762FA-022D-49AE-A80D-B9DA7DF74B8C}" type="slidenum">
              <a:rPr lang="en-NL" sz="1400" b="0" strike="noStrike" spc="-1">
                <a:solidFill>
                  <a:schemeClr val="dk1"/>
                </a:solidFill>
                <a:latin typeface="General Sans"/>
              </a:rPr>
              <a:t>40</a:t>
            </a:fld>
            <a:endParaRPr lang="en-US" sz="1400" b="0" strike="noStrike" spc="-1">
              <a:solidFill>
                <a:srgbClr val="000000"/>
              </a:solidFill>
              <a:latin typeface="Calibri"/>
            </a:endParaRPr>
          </a:p>
        </p:txBody>
      </p:sp>
      <p:sp>
        <p:nvSpPr>
          <p:cNvPr id="2" name="PlaceHolder 1">
            <a:extLst>
              <a:ext uri="{FF2B5EF4-FFF2-40B4-BE49-F238E27FC236}">
                <a16:creationId xmlns:a16="http://schemas.microsoft.com/office/drawing/2014/main" id="{E8036F9B-7463-EE7F-BA74-56C9BA0065C8}"/>
              </a:ext>
            </a:extLst>
          </p:cNvPr>
          <p:cNvSpPr txBox="1">
            <a:spLocks/>
          </p:cNvSpPr>
          <p:nvPr/>
        </p:nvSpPr>
        <p:spPr>
          <a:xfrm>
            <a:off x="551124" y="503534"/>
            <a:ext cx="3793996"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Plenary</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312DB964-C08D-DD33-405F-7A19AB6844AE}"/>
              </a:ext>
            </a:extLst>
          </p:cNvPr>
          <p:cNvSpPr txBox="1">
            <a:spLocks/>
          </p:cNvSpPr>
          <p:nvPr/>
        </p:nvSpPr>
        <p:spPr>
          <a:xfrm>
            <a:off x="551123" y="2094061"/>
            <a:ext cx="5347788" cy="2738628"/>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90000"/>
              </a:lnSpc>
              <a:spcBef>
                <a:spcPts val="1001"/>
              </a:spcBef>
              <a:buClr>
                <a:srgbClr val="000000"/>
              </a:buClr>
              <a:buFont typeface="Arial"/>
              <a:buChar char="•"/>
            </a:pPr>
            <a:r>
              <a:rPr lang="en-GB" sz="2200" b="0" strike="noStrike" spc="-1" dirty="0">
                <a:solidFill>
                  <a:srgbClr val="000000"/>
                </a:solidFill>
                <a:latin typeface="General Sans"/>
              </a:rPr>
              <a:t>Reflect on results</a:t>
            </a:r>
            <a:endParaRPr lang="en-NL" sz="2200" b="0" strike="noStrike" spc="-1" dirty="0">
              <a:solidFill>
                <a:schemeClr val="dk1"/>
              </a:solidFill>
              <a:latin typeface="General Sans"/>
            </a:endParaRPr>
          </a:p>
          <a:p>
            <a:pPr marL="343080" indent="-343080" defTabSz="914400">
              <a:lnSpc>
                <a:spcPct val="90000"/>
              </a:lnSpc>
              <a:spcBef>
                <a:spcPts val="1001"/>
              </a:spcBef>
              <a:buClr>
                <a:srgbClr val="000000"/>
              </a:buClr>
              <a:buFont typeface="Arial"/>
              <a:buChar char="•"/>
            </a:pPr>
            <a:r>
              <a:rPr lang="en-GB" sz="2200" b="0" strike="noStrike" spc="-1" dirty="0">
                <a:solidFill>
                  <a:srgbClr val="000000"/>
                </a:solidFill>
                <a:latin typeface="General Sans"/>
              </a:rPr>
              <a:t>Key observations and considerations </a:t>
            </a:r>
            <a:endParaRPr lang="en-NL" sz="2200" b="0" strike="noStrike" spc="-1" dirty="0">
              <a:solidFill>
                <a:schemeClr val="dk1"/>
              </a:solidFill>
              <a:latin typeface="General Sans"/>
            </a:endParaRPr>
          </a:p>
          <a:p>
            <a:pPr marL="343080" indent="-343080" defTabSz="914400">
              <a:lnSpc>
                <a:spcPct val="90000"/>
              </a:lnSpc>
              <a:spcBef>
                <a:spcPts val="1001"/>
              </a:spcBef>
              <a:buClr>
                <a:srgbClr val="000000"/>
              </a:buClr>
              <a:buFont typeface="Arial"/>
              <a:buChar char="•"/>
            </a:pPr>
            <a:r>
              <a:rPr lang="en-GB" sz="2200" b="0" strike="noStrike" spc="-1" dirty="0">
                <a:solidFill>
                  <a:srgbClr val="000000"/>
                </a:solidFill>
                <a:latin typeface="General Sans"/>
              </a:rPr>
              <a:t>Wrap Up</a:t>
            </a:r>
            <a:endParaRPr lang="en-NL" sz="2200" b="0" strike="noStrike" spc="-1" dirty="0">
              <a:solidFill>
                <a:schemeClr val="dk1"/>
              </a:solidFill>
              <a:latin typeface="General Sans"/>
            </a:endParaRPr>
          </a:p>
        </p:txBody>
      </p:sp>
      <p:pic>
        <p:nvPicPr>
          <p:cNvPr id="6" name="Picture 5" descr="A group of white and black headsets&#10;&#10;AI-generated content may be incorrect.">
            <a:extLst>
              <a:ext uri="{FF2B5EF4-FFF2-40B4-BE49-F238E27FC236}">
                <a16:creationId xmlns:a16="http://schemas.microsoft.com/office/drawing/2014/main" id="{37E44181-2665-7B1C-45D8-F73E0680C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486" y="1695390"/>
            <a:ext cx="5046390" cy="3364260"/>
          </a:xfrm>
          <a:prstGeom prst="roundRect">
            <a:avLst>
              <a:gd name="adj" fmla="val 5066"/>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Picture Placeholder 7"/>
          <p:cNvSpPr/>
          <p:nvPr/>
        </p:nvSpPr>
        <p:spPr>
          <a:xfrm>
            <a:off x="839880" y="712440"/>
            <a:ext cx="5018040" cy="5330160"/>
          </a:xfrm>
          <a:prstGeom prst="roundRect">
            <a:avLst>
              <a:gd name="adj" fmla="val 5791"/>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113" name="PlaceHolder 1"/>
          <p:cNvSpPr>
            <a:spLocks noGrp="1"/>
          </p:cNvSpPr>
          <p:nvPr>
            <p:ph type="title"/>
          </p:nvPr>
        </p:nvSpPr>
        <p:spPr>
          <a:xfrm>
            <a:off x="6408000" y="-360089"/>
            <a:ext cx="4379170" cy="2406240"/>
          </a:xfrm>
          <a:prstGeom prst="rect">
            <a:avLst/>
          </a:prstGeom>
          <a:noFill/>
          <a:ln w="0">
            <a:noFill/>
          </a:ln>
        </p:spPr>
        <p:txBody>
          <a:bodyPr lIns="91440" tIns="45720" rIns="91440" bIns="45720" anchor="b">
            <a:normAutofit/>
          </a:bodyPr>
          <a:lstStyle/>
          <a:p>
            <a:pPr indent="0" defTabSz="914400">
              <a:lnSpc>
                <a:spcPct val="90000"/>
              </a:lnSpc>
              <a:buNone/>
            </a:pPr>
            <a:r>
              <a:rPr lang="en-GB" sz="3600" b="1" strike="noStrike" spc="-1" dirty="0">
                <a:solidFill>
                  <a:schemeClr val="dk1"/>
                </a:solidFill>
                <a:latin typeface="General Sans Semibold"/>
              </a:rPr>
              <a:t>Understanding Public Values</a:t>
            </a:r>
            <a:endParaRPr lang="en-NL" sz="3600" b="0" strike="noStrike" spc="-1" dirty="0">
              <a:solidFill>
                <a:schemeClr val="dk1"/>
              </a:solidFill>
              <a:latin typeface="Calibri"/>
            </a:endParaRPr>
          </a:p>
        </p:txBody>
      </p:sp>
      <p:sp>
        <p:nvSpPr>
          <p:cNvPr id="114" name="PlaceHolder 2"/>
          <p:cNvSpPr>
            <a:spLocks noGrp="1"/>
          </p:cNvSpPr>
          <p:nvPr>
            <p:ph/>
          </p:nvPr>
        </p:nvSpPr>
        <p:spPr>
          <a:xfrm>
            <a:off x="6408240" y="2212048"/>
            <a:ext cx="4488933" cy="3191849"/>
          </a:xfrm>
          <a:prstGeom prst="rect">
            <a:avLst/>
          </a:prstGeom>
          <a:noFill/>
          <a:ln w="0">
            <a:noFill/>
          </a:ln>
        </p:spPr>
        <p:txBody>
          <a:bodyPr lIns="91440" tIns="45720" rIns="91440" bIns="45720" anchor="t">
            <a:noAutofit/>
          </a:bodyPr>
          <a:lstStyle/>
          <a:p>
            <a:pPr marL="343080" indent="-343080" defTabSz="914400">
              <a:lnSpc>
                <a:spcPct val="90000"/>
              </a:lnSpc>
              <a:spcBef>
                <a:spcPts val="1001"/>
              </a:spcBef>
              <a:buClr>
                <a:srgbClr val="000000"/>
              </a:buClr>
              <a:buFont typeface="Arial"/>
              <a:buChar char="•"/>
            </a:pPr>
            <a:r>
              <a:rPr lang="en-US" sz="1800" b="0" strike="noStrike" spc="-1" dirty="0">
                <a:solidFill>
                  <a:schemeClr val="dk1"/>
                </a:solidFill>
                <a:latin typeface="General Sans"/>
              </a:rPr>
              <a:t>Public values are core principles that serve the common good and help protect our members’ interests.</a:t>
            </a:r>
            <a:endParaRPr lang="en-NL" sz="1800" b="0" strike="noStrike" spc="-1" dirty="0">
              <a:solidFill>
                <a:schemeClr val="dk1"/>
              </a:solidFill>
              <a:latin typeface="General Sans"/>
            </a:endParaRPr>
          </a:p>
          <a:p>
            <a:pPr marL="343080" indent="-343080" defTabSz="914400">
              <a:lnSpc>
                <a:spcPct val="90000"/>
              </a:lnSpc>
              <a:spcBef>
                <a:spcPts val="1001"/>
              </a:spcBef>
              <a:buClr>
                <a:srgbClr val="000000"/>
              </a:buClr>
              <a:buFont typeface="Arial"/>
              <a:buChar char="•"/>
            </a:pPr>
            <a:r>
              <a:rPr lang="en-US" sz="1800" b="0" strike="noStrike" spc="-1" dirty="0">
                <a:solidFill>
                  <a:schemeClr val="dk1"/>
                </a:solidFill>
                <a:latin typeface="General Sans"/>
              </a:rPr>
              <a:t>These values are talked about on many levels such as strategy, design, and technology use.</a:t>
            </a:r>
            <a:endParaRPr lang="en-NL" sz="1800" b="0" strike="noStrike" spc="-1" dirty="0">
              <a:solidFill>
                <a:schemeClr val="dk1"/>
              </a:solidFill>
              <a:latin typeface="General Sans"/>
            </a:endParaRPr>
          </a:p>
          <a:p>
            <a:pPr marL="343080" indent="-343080" defTabSz="914400">
              <a:lnSpc>
                <a:spcPct val="90000"/>
              </a:lnSpc>
              <a:spcBef>
                <a:spcPts val="1001"/>
              </a:spcBef>
              <a:buClr>
                <a:srgbClr val="000000"/>
              </a:buClr>
              <a:buFont typeface="Arial"/>
              <a:buChar char="•"/>
            </a:pPr>
            <a:r>
              <a:rPr lang="en-US" sz="1800" b="0" strike="noStrike" spc="-1" dirty="0">
                <a:solidFill>
                  <a:schemeClr val="dk1"/>
                </a:solidFill>
                <a:latin typeface="General Sans"/>
              </a:rPr>
              <a:t>In this game, players will think about how these values are affected by XR in education. </a:t>
            </a:r>
            <a:endParaRPr lang="en-NL" sz="1800" b="0" strike="noStrike" spc="-1" dirty="0">
              <a:solidFill>
                <a:schemeClr val="dk1"/>
              </a:solidFill>
              <a:latin typeface="General Sans"/>
            </a:endParaRPr>
          </a:p>
          <a:p>
            <a:pPr marL="343080" indent="-343080" defTabSz="914400">
              <a:lnSpc>
                <a:spcPct val="90000"/>
              </a:lnSpc>
              <a:spcBef>
                <a:spcPts val="1001"/>
              </a:spcBef>
              <a:buClr>
                <a:srgbClr val="000000"/>
              </a:buClr>
              <a:buFont typeface="Arial"/>
              <a:buChar char="•"/>
            </a:pPr>
            <a:r>
              <a:rPr lang="en-US" sz="1600" b="0" strike="noStrike" spc="-1" dirty="0">
                <a:solidFill>
                  <a:schemeClr val="dk1"/>
                </a:solidFill>
                <a:latin typeface="General Sans"/>
              </a:rPr>
              <a:t>Learn more at </a:t>
            </a:r>
            <a:r>
              <a:rPr lang="en-US" sz="1600" b="0" u="sng" strike="noStrike" spc="-1" dirty="0">
                <a:solidFill>
                  <a:schemeClr val="dk1"/>
                </a:solidFill>
                <a:uFillTx/>
                <a:latin typeface="General Sans"/>
                <a:hlinkClick r:id="rId4"/>
              </a:rPr>
              <a:t>https://www.surf.nl/themas/publieke-waarden</a:t>
            </a:r>
            <a:r>
              <a:rPr lang="en-US" sz="1600" b="0" strike="noStrike" spc="-1" dirty="0">
                <a:solidFill>
                  <a:schemeClr val="dk1"/>
                </a:solidFill>
                <a:latin typeface="General Sans"/>
              </a:rPr>
              <a:t> </a:t>
            </a:r>
            <a:endParaRPr lang="en-NL" sz="1600" b="0" strike="noStrike" spc="-1" dirty="0">
              <a:solidFill>
                <a:schemeClr val="dk1"/>
              </a:solidFill>
              <a:latin typeface="General Sans"/>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838080" y="660240"/>
            <a:ext cx="10515240" cy="1029960"/>
          </a:xfrm>
          <a:prstGeom prst="rect">
            <a:avLst/>
          </a:prstGeom>
          <a:noFill/>
          <a:ln w="0">
            <a:noFill/>
          </a:ln>
        </p:spPr>
        <p:txBody>
          <a:bodyPr lIns="91440" tIns="45720" rIns="91440" bIns="45720" anchor="ctr">
            <a:normAutofit/>
          </a:bodyPr>
          <a:lstStyle/>
          <a:p>
            <a:pPr indent="0" defTabSz="914400">
              <a:lnSpc>
                <a:spcPct val="90000"/>
              </a:lnSpc>
              <a:buNone/>
            </a:pPr>
            <a:r>
              <a:rPr lang="en-GB" sz="3600" b="1" strike="noStrike" spc="-1" dirty="0">
                <a:solidFill>
                  <a:schemeClr val="dk1"/>
                </a:solidFill>
                <a:latin typeface="General Sans Semibold"/>
              </a:rPr>
              <a:t>Responsible XR Resources</a:t>
            </a:r>
            <a:endParaRPr lang="en-NL" sz="3600" b="0" strike="noStrike" spc="-1" dirty="0">
              <a:solidFill>
                <a:schemeClr val="dk1"/>
              </a:solidFill>
              <a:latin typeface="Calibri"/>
            </a:endParaRPr>
          </a:p>
        </p:txBody>
      </p:sp>
      <p:sp>
        <p:nvSpPr>
          <p:cNvPr id="116" name="PlaceHolder 2"/>
          <p:cNvSpPr>
            <a:spLocks noGrp="1"/>
          </p:cNvSpPr>
          <p:nvPr>
            <p:ph/>
          </p:nvPr>
        </p:nvSpPr>
        <p:spPr>
          <a:xfrm>
            <a:off x="838080" y="1825560"/>
            <a:ext cx="5162040" cy="3985920"/>
          </a:xfrm>
          <a:prstGeom prst="rect">
            <a:avLst/>
          </a:prstGeom>
          <a:noFill/>
          <a:ln w="0">
            <a:noFill/>
          </a:ln>
        </p:spPr>
        <p:txBody>
          <a:bodyPr lIns="91440" tIns="45720" rIns="91440" bIns="45720" anchor="t">
            <a:normAutofit fontScale="92500" lnSpcReduction="20000"/>
          </a:bodyPr>
          <a:lstStyle/>
          <a:p>
            <a:pPr marL="343080" indent="-343080" defTabSz="914400">
              <a:lnSpc>
                <a:spcPct val="150000"/>
              </a:lnSpc>
              <a:spcBef>
                <a:spcPts val="1001"/>
              </a:spcBef>
              <a:buClr>
                <a:srgbClr val="000000"/>
              </a:buClr>
              <a:buFont typeface="Arial"/>
              <a:buChar char="•"/>
            </a:pPr>
            <a:r>
              <a:rPr lang="en-NL" sz="1800" b="0" strike="noStrike" spc="-1" dirty="0">
                <a:solidFill>
                  <a:schemeClr val="dk1"/>
                </a:solidFill>
                <a:latin typeface="General Sans" pitchFamily="50" charset="0"/>
              </a:rPr>
              <a:t>Responsible XR Pleio Community page:</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2"/>
              </a:rPr>
              <a:t>https://edu.nl/yc4wq</a:t>
            </a:r>
            <a:r>
              <a:rPr lang="en-NL" sz="1800"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rPr>
              <a:t>Public values for XR in education and research </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3"/>
              </a:rPr>
              <a:t>https://edu.nl/vxewe</a:t>
            </a:r>
            <a:r>
              <a:rPr lang="en-NL" sz="1800"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GB" sz="1800" b="0" strike="noStrike" spc="-1" dirty="0" err="1">
                <a:solidFill>
                  <a:schemeClr val="dk1"/>
                </a:solidFill>
                <a:latin typeface="General Sans" pitchFamily="50" charset="0"/>
              </a:rPr>
              <a:t>SURFsounds</a:t>
            </a:r>
            <a:r>
              <a:rPr lang="en-GB" sz="1800" b="0" strike="noStrike" spc="-1" dirty="0">
                <a:solidFill>
                  <a:schemeClr val="dk1"/>
                </a:solidFill>
                <a:latin typeface="General Sans" pitchFamily="50" charset="0"/>
              </a:rPr>
              <a:t> special: </a:t>
            </a:r>
            <a:r>
              <a:rPr lang="en-GB" sz="1800" b="0" strike="noStrike" spc="-1" dirty="0" err="1">
                <a:solidFill>
                  <a:schemeClr val="dk1"/>
                </a:solidFill>
                <a:latin typeface="General Sans" pitchFamily="50" charset="0"/>
              </a:rPr>
              <a:t>tussen</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macht</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en</a:t>
            </a:r>
            <a:r>
              <a:rPr lang="en-GB" sz="1800" b="0" strike="noStrike" spc="-1" dirty="0">
                <a:solidFill>
                  <a:schemeClr val="dk1"/>
                </a:solidFill>
                <a:latin typeface="General Sans" pitchFamily="50" charset="0"/>
              </a:rPr>
              <a:t> </a:t>
            </a:r>
            <a:r>
              <a:rPr lang="en-GB" sz="1800" b="0" strike="noStrike" spc="-1" dirty="0" err="1">
                <a:solidFill>
                  <a:schemeClr val="dk1"/>
                </a:solidFill>
                <a:latin typeface="General Sans" pitchFamily="50" charset="0"/>
              </a:rPr>
              <a:t>moraal</a:t>
            </a:r>
            <a:r>
              <a:rPr lang="en-GB" sz="1800" b="0" strike="noStrike" spc="-1" dirty="0">
                <a:solidFill>
                  <a:schemeClr val="dk1"/>
                </a:solidFill>
                <a:latin typeface="General Sans" pitchFamily="50" charset="0"/>
              </a:rPr>
              <a:t> afl.1 Wat ging er mis</a:t>
            </a:r>
          </a:p>
          <a:p>
            <a:pPr marL="800280" lvl="1" indent="-343080">
              <a:lnSpc>
                <a:spcPct val="150000"/>
              </a:lnSpc>
              <a:spcBef>
                <a:spcPts val="1001"/>
              </a:spcBef>
              <a:buClr>
                <a:srgbClr val="000000"/>
              </a:buClr>
              <a:buFont typeface="Arial"/>
              <a:buChar char="•"/>
            </a:pPr>
            <a:r>
              <a:rPr lang="en-GB" sz="1800" b="0" strike="noStrike" spc="-1" dirty="0">
                <a:solidFill>
                  <a:schemeClr val="dk1"/>
                </a:solidFill>
                <a:latin typeface="General Sans" pitchFamily="50" charset="0"/>
                <a:hlinkClick r:id="rId4"/>
              </a:rPr>
              <a:t>https://edu.nl/fc6cr</a:t>
            </a:r>
            <a:r>
              <a:rPr lang="en-GB" sz="1800" b="0" strike="noStrike" spc="-1" dirty="0">
                <a:solidFill>
                  <a:schemeClr val="dk1"/>
                </a:solidFill>
                <a:latin typeface="General Sans" pitchFamily="50" charset="0"/>
              </a:rPr>
              <a:t> </a:t>
            </a:r>
          </a:p>
          <a:p>
            <a:pPr marL="343080" indent="-343080">
              <a:lnSpc>
                <a:spcPct val="150000"/>
              </a:lnSpc>
              <a:spcBef>
                <a:spcPts val="1001"/>
              </a:spcBef>
              <a:buClr>
                <a:srgbClr val="000000"/>
              </a:buClr>
              <a:buFont typeface="Arial"/>
              <a:buChar char="•"/>
            </a:pPr>
            <a:r>
              <a:rPr lang="en-NL" sz="1800" spc="-1" dirty="0">
                <a:solidFill>
                  <a:schemeClr val="dk1"/>
                </a:solidFill>
                <a:latin typeface="General Sans" pitchFamily="50" charset="0"/>
              </a:rPr>
              <a:t>Our report on Responsible Tech (eng/nl)</a:t>
            </a:r>
          </a:p>
          <a:p>
            <a:pPr marL="800280" lvl="1" indent="-343080">
              <a:lnSpc>
                <a:spcPct val="150000"/>
              </a:lnSpc>
              <a:spcBef>
                <a:spcPts val="1001"/>
              </a:spcBef>
              <a:buClr>
                <a:srgbClr val="000000"/>
              </a:buClr>
              <a:buFont typeface="Arial"/>
              <a:buChar char="•"/>
            </a:pPr>
            <a:r>
              <a:rPr lang="en-GB" sz="1800" spc="-1" dirty="0">
                <a:solidFill>
                  <a:schemeClr val="dk1"/>
                </a:solidFill>
                <a:latin typeface="General Sans" pitchFamily="50" charset="0"/>
                <a:hlinkClick r:id="rId5"/>
              </a:rPr>
              <a:t>https://edu.nl/6hyrt</a:t>
            </a:r>
            <a:r>
              <a:rPr lang="en-NL" sz="1800" spc="-1" dirty="0">
                <a:solidFill>
                  <a:schemeClr val="dk1"/>
                </a:solidFill>
                <a:latin typeface="General Sans" pitchFamily="50" charset="0"/>
              </a:rPr>
              <a:t> </a:t>
            </a:r>
          </a:p>
        </p:txBody>
      </p:sp>
      <p:sp>
        <p:nvSpPr>
          <p:cNvPr id="118" name="Picture Placeholder 5"/>
          <p:cNvSpPr/>
          <p:nvPr/>
        </p:nvSpPr>
        <p:spPr>
          <a:xfrm>
            <a:off x="6191882" y="1825560"/>
            <a:ext cx="5162040" cy="3985920"/>
          </a:xfrm>
          <a:prstGeom prst="roundRect">
            <a:avLst>
              <a:gd name="adj" fmla="val 6563"/>
            </a:avLst>
          </a:pr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Calibri"/>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D9C30-B30A-334B-936A-27649532A009}"/>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0D707BA2-C83E-CE52-4EC7-CEC8F80FEEDC}"/>
              </a:ext>
            </a:extLst>
          </p:cNvPr>
          <p:cNvSpPr txBox="1">
            <a:spLocks/>
          </p:cNvSpPr>
          <p:nvPr/>
        </p:nvSpPr>
        <p:spPr>
          <a:xfrm>
            <a:off x="551123" y="2092800"/>
            <a:ext cx="4943880" cy="4079399"/>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US" sz="2000" b="0" strike="noStrike" spc="-1" dirty="0">
                <a:solidFill>
                  <a:schemeClr val="dk1"/>
                </a:solidFill>
                <a:latin typeface="General Sans"/>
                <a:ea typeface="Geneva"/>
              </a:rPr>
              <a:t>The technologies we use are designed with </a:t>
            </a:r>
            <a:r>
              <a:rPr lang="en-US" sz="2000" b="0" i="1" strike="noStrike" spc="-1" dirty="0">
                <a:solidFill>
                  <a:schemeClr val="dk1"/>
                </a:solidFill>
                <a:latin typeface="General Sans"/>
                <a:ea typeface="Geneva"/>
              </a:rPr>
              <a:t>values in mind, </a:t>
            </a:r>
            <a:r>
              <a:rPr lang="en-US" sz="2000" b="0" strike="noStrike" spc="-1" dirty="0">
                <a:solidFill>
                  <a:schemeClr val="dk1"/>
                </a:solidFill>
                <a:latin typeface="General Sans"/>
                <a:ea typeface="Geneva"/>
              </a:rPr>
              <a:t>they are not only made for efficiency and practical sake. </a:t>
            </a:r>
          </a:p>
          <a:p>
            <a:pPr marL="343080" indent="-343080" defTabSz="914400">
              <a:lnSpc>
                <a:spcPct val="100000"/>
              </a:lnSpc>
              <a:spcBef>
                <a:spcPts val="1001"/>
              </a:spcBef>
              <a:buClr>
                <a:srgbClr val="000000"/>
              </a:buClr>
              <a:buFont typeface="Arial"/>
              <a:buChar char="•"/>
            </a:pPr>
            <a:r>
              <a:rPr lang="en-US" sz="2000" b="0" strike="noStrike" spc="-1" dirty="0">
                <a:solidFill>
                  <a:schemeClr val="dk1"/>
                </a:solidFill>
                <a:latin typeface="General Sans"/>
                <a:ea typeface="Geneva"/>
              </a:rPr>
              <a:t>Current technologies in XR and AI continue to develop quickly, often without recognition for social and societal impact. </a:t>
            </a:r>
          </a:p>
          <a:p>
            <a:pPr marL="343080" indent="-343080" defTabSz="914400">
              <a:lnSpc>
                <a:spcPct val="100000"/>
              </a:lnSpc>
              <a:spcBef>
                <a:spcPts val="1001"/>
              </a:spcBef>
              <a:buClr>
                <a:srgbClr val="000000"/>
              </a:buClr>
              <a:buFont typeface="Arial"/>
              <a:buChar char="•"/>
            </a:pPr>
            <a:r>
              <a:rPr lang="en-US" sz="2000" spc="-1" dirty="0">
                <a:solidFill>
                  <a:schemeClr val="dk1"/>
                </a:solidFill>
                <a:latin typeface="General Sans"/>
                <a:ea typeface="Geneva"/>
              </a:rPr>
              <a:t>We have a moment now, </a:t>
            </a:r>
            <a:r>
              <a:rPr lang="en-US" sz="2000" b="1" spc="-1" dirty="0">
                <a:solidFill>
                  <a:schemeClr val="dk1"/>
                </a:solidFill>
                <a:latin typeface="General Sans"/>
                <a:ea typeface="Geneva"/>
              </a:rPr>
              <a:t>before mass adoption</a:t>
            </a:r>
            <a:r>
              <a:rPr lang="en-US" sz="2000" spc="-1" dirty="0">
                <a:solidFill>
                  <a:schemeClr val="dk1"/>
                </a:solidFill>
                <a:latin typeface="General Sans"/>
                <a:ea typeface="Geneva"/>
              </a:rPr>
              <a:t> to have these conversations about reality-altering technologies in our institutions. </a:t>
            </a:r>
            <a:endParaRPr lang="en-US" sz="2000" b="0" strike="noStrike" spc="-1" dirty="0">
              <a:solidFill>
                <a:schemeClr val="dk1"/>
              </a:solidFill>
              <a:latin typeface="General Sans"/>
              <a:ea typeface="Geneva"/>
            </a:endParaRPr>
          </a:p>
        </p:txBody>
      </p:sp>
      <p:sp>
        <p:nvSpPr>
          <p:cNvPr id="4" name="PlaceHolder 1">
            <a:extLst>
              <a:ext uri="{FF2B5EF4-FFF2-40B4-BE49-F238E27FC236}">
                <a16:creationId xmlns:a16="http://schemas.microsoft.com/office/drawing/2014/main" id="{CA9C4D94-FF3E-4290-3745-D34061820424}"/>
              </a:ext>
            </a:extLst>
          </p:cNvPr>
          <p:cNvSpPr txBox="1">
            <a:spLocks/>
          </p:cNvSpPr>
          <p:nvPr/>
        </p:nvSpPr>
        <p:spPr>
          <a:xfrm>
            <a:off x="551122" y="903612"/>
            <a:ext cx="4797773" cy="478085"/>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The time is now</a:t>
            </a:r>
            <a:endParaRPr lang="en-NL" sz="3600" spc="-1" dirty="0">
              <a:solidFill>
                <a:schemeClr val="accent2">
                  <a:lumMod val="75000"/>
                </a:schemeClr>
              </a:solidFill>
              <a:latin typeface="Calibri"/>
            </a:endParaRPr>
          </a:p>
        </p:txBody>
      </p:sp>
      <p:pic>
        <p:nvPicPr>
          <p:cNvPr id="5" name="Picture 4" descr="A close up of a text&#10;&#10;Description automatically generated">
            <a:extLst>
              <a:ext uri="{FF2B5EF4-FFF2-40B4-BE49-F238E27FC236}">
                <a16:creationId xmlns:a16="http://schemas.microsoft.com/office/drawing/2014/main" id="{02DB2266-B73A-C993-F5FF-944C99B0C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536" y="903612"/>
            <a:ext cx="6068784" cy="1590252"/>
          </a:xfrm>
          <a:prstGeom prst="rect">
            <a:avLst/>
          </a:prstGeom>
        </p:spPr>
      </p:pic>
      <p:pic>
        <p:nvPicPr>
          <p:cNvPr id="7" name="Picture 6" descr="A black and white text&#10;&#10;Description automatically generated">
            <a:extLst>
              <a:ext uri="{FF2B5EF4-FFF2-40B4-BE49-F238E27FC236}">
                <a16:creationId xmlns:a16="http://schemas.microsoft.com/office/drawing/2014/main" id="{17058188-00CE-C04F-5DA2-D566C3642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536" y="2716602"/>
            <a:ext cx="5918924" cy="1647535"/>
          </a:xfrm>
          <a:prstGeom prst="rect">
            <a:avLst/>
          </a:prstGeom>
        </p:spPr>
      </p:pic>
      <p:pic>
        <p:nvPicPr>
          <p:cNvPr id="6" name="Picture 5" descr="A blue background with white text&#10;&#10;Description automatically generated">
            <a:extLst>
              <a:ext uri="{FF2B5EF4-FFF2-40B4-BE49-F238E27FC236}">
                <a16:creationId xmlns:a16="http://schemas.microsoft.com/office/drawing/2014/main" id="{B3226E16-7B55-4850-B9AF-93208839C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536" y="4586875"/>
            <a:ext cx="5918925" cy="1933402"/>
          </a:xfrm>
          <a:prstGeom prst="rect">
            <a:avLst/>
          </a:prstGeom>
        </p:spPr>
      </p:pic>
    </p:spTree>
    <p:extLst>
      <p:ext uri="{BB962C8B-B14F-4D97-AF65-F5344CB8AC3E}">
        <p14:creationId xmlns:p14="http://schemas.microsoft.com/office/powerpoint/2010/main" val="4077525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eadset&#10;&#10;Description automatically generated">
            <a:extLst>
              <a:ext uri="{FF2B5EF4-FFF2-40B4-BE49-F238E27FC236}">
                <a16:creationId xmlns:a16="http://schemas.microsoft.com/office/drawing/2014/main" id="{E1E9DCB9-871E-2032-0E14-90C8F735E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991" y="759080"/>
            <a:ext cx="4660708" cy="2499287"/>
          </a:xfrm>
          <a:prstGeom prst="roundRect">
            <a:avLst/>
          </a:prstGeom>
        </p:spPr>
      </p:pic>
      <p:sp>
        <p:nvSpPr>
          <p:cNvPr id="7" name="TextBox 6">
            <a:extLst>
              <a:ext uri="{FF2B5EF4-FFF2-40B4-BE49-F238E27FC236}">
                <a16:creationId xmlns:a16="http://schemas.microsoft.com/office/drawing/2014/main" id="{45DBCF14-386B-7D50-6E63-6AC99BB6687E}"/>
              </a:ext>
            </a:extLst>
          </p:cNvPr>
          <p:cNvSpPr txBox="1"/>
          <p:nvPr/>
        </p:nvSpPr>
        <p:spPr>
          <a:xfrm>
            <a:off x="6576445" y="3338024"/>
            <a:ext cx="5257800" cy="523220"/>
          </a:xfrm>
          <a:prstGeom prst="rect">
            <a:avLst/>
          </a:prstGeom>
          <a:noFill/>
        </p:spPr>
        <p:txBody>
          <a:bodyPr wrap="square" rtlCol="0">
            <a:spAutoFit/>
          </a:bodyPr>
          <a:lstStyle/>
          <a:p>
            <a:pPr algn="ctr"/>
            <a:r>
              <a:rPr lang="en-US" sz="1400" dirty="0"/>
              <a:t>The </a:t>
            </a:r>
            <a:r>
              <a:rPr lang="en-US" sz="1400" dirty="0" err="1"/>
              <a:t>Cognixion</a:t>
            </a:r>
            <a:r>
              <a:rPr lang="en-US" sz="1400" dirty="0"/>
              <a:t> One: helping users with a wide variety of physical and neurological abilities to access augmented reality.</a:t>
            </a:r>
            <a:endParaRPr lang="en-GB" sz="1400" dirty="0"/>
          </a:p>
        </p:txBody>
      </p:sp>
      <p:sp>
        <p:nvSpPr>
          <p:cNvPr id="8" name="PlaceHolder 2">
            <a:extLst>
              <a:ext uri="{FF2B5EF4-FFF2-40B4-BE49-F238E27FC236}">
                <a16:creationId xmlns:a16="http://schemas.microsoft.com/office/drawing/2014/main" id="{E2CA8390-4B8E-1C33-0D2B-01F4ACB8FD07}"/>
              </a:ext>
            </a:extLst>
          </p:cNvPr>
          <p:cNvSpPr txBox="1">
            <a:spLocks/>
          </p:cNvSpPr>
          <p:nvPr/>
        </p:nvSpPr>
        <p:spPr>
          <a:xfrm>
            <a:off x="551123" y="2092800"/>
            <a:ext cx="4943880" cy="3805079"/>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3080" defTabSz="914400">
              <a:lnSpc>
                <a:spcPct val="100000"/>
              </a:lnSpc>
              <a:spcBef>
                <a:spcPts val="1001"/>
              </a:spcBef>
              <a:buClr>
                <a:srgbClr val="000000"/>
              </a:buClr>
              <a:buFont typeface="Arial"/>
              <a:buChar char="•"/>
            </a:pPr>
            <a:r>
              <a:rPr lang="en-US" sz="2400" b="0" strike="noStrike" spc="-1" dirty="0">
                <a:solidFill>
                  <a:schemeClr val="dk1"/>
                </a:solidFill>
                <a:latin typeface="General Sans"/>
                <a:ea typeface="Geneva"/>
              </a:rPr>
              <a:t>Future </a:t>
            </a:r>
            <a:r>
              <a:rPr lang="en-US" sz="2400" spc="-1" dirty="0">
                <a:solidFill>
                  <a:schemeClr val="dk1"/>
                </a:solidFill>
                <a:latin typeface="General Sans"/>
                <a:ea typeface="Geneva"/>
              </a:rPr>
              <a:t>t</a:t>
            </a:r>
            <a:r>
              <a:rPr lang="en-US" sz="2400" b="0" strike="noStrike" spc="-1" dirty="0">
                <a:solidFill>
                  <a:schemeClr val="dk1"/>
                </a:solidFill>
                <a:latin typeface="General Sans"/>
                <a:ea typeface="Geneva"/>
              </a:rPr>
              <a:t>ech challenges </a:t>
            </a:r>
          </a:p>
          <a:p>
            <a:pPr marL="800280" lvl="1" indent="-343080">
              <a:lnSpc>
                <a:spcPct val="100000"/>
              </a:lnSpc>
              <a:spcBef>
                <a:spcPts val="1001"/>
              </a:spcBef>
              <a:buClr>
                <a:srgbClr val="000000"/>
              </a:buClr>
              <a:buFont typeface="Arial"/>
              <a:buChar char="•"/>
            </a:pPr>
            <a:r>
              <a:rPr lang="en-US" sz="2000" b="0" strike="noStrike" spc="-1" dirty="0">
                <a:solidFill>
                  <a:schemeClr val="dk1"/>
                </a:solidFill>
                <a:latin typeface="General Sans"/>
                <a:ea typeface="Geneva"/>
              </a:rPr>
              <a:t>Non-invasive brain-computer interfaces may redefine what we consider "normal" learner data.</a:t>
            </a:r>
          </a:p>
          <a:p>
            <a:pPr marL="343080" indent="-343080" defTabSz="914400">
              <a:lnSpc>
                <a:spcPct val="100000"/>
              </a:lnSpc>
              <a:spcBef>
                <a:spcPts val="1001"/>
              </a:spcBef>
              <a:buClr>
                <a:srgbClr val="000000"/>
              </a:buClr>
              <a:buFont typeface="Arial"/>
              <a:buChar char="•"/>
            </a:pPr>
            <a:r>
              <a:rPr lang="en-US" sz="2400" b="0" strike="noStrike" spc="-1" dirty="0">
                <a:solidFill>
                  <a:schemeClr val="dk1"/>
                </a:solidFill>
                <a:latin typeface="General Sans"/>
                <a:ea typeface="Geneva"/>
              </a:rPr>
              <a:t>Institutional awareness and discussion is needed</a:t>
            </a:r>
          </a:p>
          <a:p>
            <a:pPr marL="800280" lvl="1" indent="-343080">
              <a:lnSpc>
                <a:spcPct val="100000"/>
              </a:lnSpc>
              <a:spcBef>
                <a:spcPts val="1001"/>
              </a:spcBef>
              <a:buClr>
                <a:srgbClr val="000000"/>
              </a:buClr>
              <a:buFont typeface="Arial"/>
              <a:buChar char="•"/>
            </a:pPr>
            <a:r>
              <a:rPr lang="en-US" sz="2000" b="0" strike="noStrike" spc="-1" dirty="0">
                <a:solidFill>
                  <a:schemeClr val="dk1"/>
                </a:solidFill>
                <a:latin typeface="General Sans"/>
                <a:ea typeface="Geneva"/>
              </a:rPr>
              <a:t>As tech giants lead innovation, how should education adapt while safeguarding public values?</a:t>
            </a:r>
          </a:p>
        </p:txBody>
      </p:sp>
      <p:sp>
        <p:nvSpPr>
          <p:cNvPr id="9" name="PlaceHolder 1">
            <a:extLst>
              <a:ext uri="{FF2B5EF4-FFF2-40B4-BE49-F238E27FC236}">
                <a16:creationId xmlns:a16="http://schemas.microsoft.com/office/drawing/2014/main" id="{4387DA4E-FFA1-0F6E-16C8-08F1202697EC}"/>
              </a:ext>
            </a:extLst>
          </p:cNvPr>
          <p:cNvSpPr txBox="1">
            <a:spLocks/>
          </p:cNvSpPr>
          <p:nvPr/>
        </p:nvSpPr>
        <p:spPr>
          <a:xfrm>
            <a:off x="551122" y="903612"/>
            <a:ext cx="4855268" cy="1108068"/>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trike="noStrike" spc="-1" dirty="0">
                <a:solidFill>
                  <a:schemeClr val="dk1"/>
                </a:solidFill>
                <a:latin typeface="General Sans Semibold"/>
              </a:rPr>
              <a:t>Looking forward, together</a:t>
            </a:r>
            <a:endParaRPr lang="en-NL" sz="3600" spc="-1" dirty="0">
              <a:solidFill>
                <a:schemeClr val="accent2">
                  <a:lumMod val="75000"/>
                </a:schemeClr>
              </a:solidFill>
              <a:latin typeface="Calibri"/>
            </a:endParaRPr>
          </a:p>
        </p:txBody>
      </p:sp>
      <p:pic>
        <p:nvPicPr>
          <p:cNvPr id="2" name="Picture 4">
            <a:extLst>
              <a:ext uri="{FF2B5EF4-FFF2-40B4-BE49-F238E27FC236}">
                <a16:creationId xmlns:a16="http://schemas.microsoft.com/office/drawing/2014/main" id="{2AF47E16-86BC-DEC4-E75C-1ACB6E48A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75" b="21875"/>
          <a:stretch/>
        </p:blipFill>
        <p:spPr bwMode="auto">
          <a:xfrm>
            <a:off x="7173537" y="3995339"/>
            <a:ext cx="4063616" cy="2285784"/>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DA6269-60FD-BE82-FD97-30556F6F2829}"/>
              </a:ext>
            </a:extLst>
          </p:cNvPr>
          <p:cNvSpPr txBox="1"/>
          <p:nvPr/>
        </p:nvSpPr>
        <p:spPr>
          <a:xfrm>
            <a:off x="6874992" y="6281123"/>
            <a:ext cx="4660707" cy="584775"/>
          </a:xfrm>
          <a:prstGeom prst="rect">
            <a:avLst/>
          </a:prstGeom>
          <a:noFill/>
        </p:spPr>
        <p:txBody>
          <a:bodyPr wrap="square" rtlCol="0">
            <a:spAutoFit/>
          </a:bodyPr>
          <a:lstStyle/>
          <a:p>
            <a:pPr algn="ctr"/>
            <a:r>
              <a:rPr lang="en-GB" sz="1600" dirty="0"/>
              <a:t>Even realities: G1 digital glasses </a:t>
            </a:r>
          </a:p>
          <a:p>
            <a:pPr algn="ctr"/>
            <a:endParaRPr lang="en-NL" sz="1600" dirty="0"/>
          </a:p>
        </p:txBody>
      </p:sp>
    </p:spTree>
    <p:extLst>
      <p:ext uri="{BB962C8B-B14F-4D97-AF65-F5344CB8AC3E}">
        <p14:creationId xmlns:p14="http://schemas.microsoft.com/office/powerpoint/2010/main" val="73637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51DD-8A5D-6A3E-5519-AC2925B0A15B}"/>
            </a:ext>
          </a:extLst>
        </p:cNvPr>
        <p:cNvGrpSpPr/>
        <p:nvPr/>
      </p:nvGrpSpPr>
      <p:grpSpPr>
        <a:xfrm>
          <a:off x="0" y="0"/>
          <a:ext cx="0" cy="0"/>
          <a:chOff x="0" y="0"/>
          <a:chExt cx="0" cy="0"/>
        </a:xfrm>
      </p:grpSpPr>
      <p:sp>
        <p:nvSpPr>
          <p:cNvPr id="22" name="Tijdelijke aanduiding voor tekst 10">
            <a:extLst>
              <a:ext uri="{FF2B5EF4-FFF2-40B4-BE49-F238E27FC236}">
                <a16:creationId xmlns:a16="http://schemas.microsoft.com/office/drawing/2014/main" id="{CE3204AB-3E51-8D09-E2CD-F5865A768E33}"/>
              </a:ext>
            </a:extLst>
          </p:cNvPr>
          <p:cNvSpPr txBox="1">
            <a:spLocks/>
          </p:cNvSpPr>
          <p:nvPr/>
        </p:nvSpPr>
        <p:spPr>
          <a:xfrm>
            <a:off x="193040" y="216852"/>
            <a:ext cx="11805920" cy="6424295"/>
          </a:xfrm>
          <a:prstGeom prst="roundRect">
            <a:avLst>
              <a:gd name="adj" fmla="val 3563"/>
            </a:avLst>
          </a:prstGeom>
          <a:no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a:ln>
                  <a:noFill/>
                </a:ln>
                <a:solidFill>
                  <a:sysClr val="windowText" lastClr="000000"/>
                </a:solidFill>
                <a:effectLst/>
                <a:uLnTx/>
                <a:uFillTx/>
                <a:latin typeface="Calibri Light"/>
                <a:ea typeface="+mn-ea"/>
                <a:cs typeface="+mn-cs"/>
              </a:rPr>
              <a:t> </a:t>
            </a:r>
          </a:p>
        </p:txBody>
      </p:sp>
      <p:sp>
        <p:nvSpPr>
          <p:cNvPr id="19" name="Titel 18">
            <a:extLst>
              <a:ext uri="{FF2B5EF4-FFF2-40B4-BE49-F238E27FC236}">
                <a16:creationId xmlns:a16="http://schemas.microsoft.com/office/drawing/2014/main" id="{C156EBD9-445A-AC45-0094-DF4A3AA8389C}"/>
              </a:ext>
            </a:extLst>
          </p:cNvPr>
          <p:cNvSpPr>
            <a:spLocks noGrp="1"/>
          </p:cNvSpPr>
          <p:nvPr>
            <p:ph type="title"/>
          </p:nvPr>
        </p:nvSpPr>
        <p:spPr/>
        <p:txBody>
          <a:bodyPr/>
          <a:lstStyle/>
          <a:p>
            <a:r>
              <a:rPr lang="en-GB"/>
              <a:t>Ambition</a:t>
            </a:r>
          </a:p>
        </p:txBody>
      </p:sp>
      <p:sp>
        <p:nvSpPr>
          <p:cNvPr id="3" name="Tijdelijke aanduiding voor tekst 10">
            <a:extLst>
              <a:ext uri="{FF2B5EF4-FFF2-40B4-BE49-F238E27FC236}">
                <a16:creationId xmlns:a16="http://schemas.microsoft.com/office/drawing/2014/main" id="{F39C9CBA-1857-8AE3-FFBF-AFAD9C701C93}"/>
              </a:ext>
            </a:extLst>
          </p:cNvPr>
          <p:cNvSpPr txBox="1">
            <a:spLocks/>
          </p:cNvSpPr>
          <p:nvPr/>
        </p:nvSpPr>
        <p:spPr>
          <a:xfrm>
            <a:off x="1194994" y="1524277"/>
            <a:ext cx="9802013" cy="3804655"/>
          </a:xfrm>
          <a:prstGeom prst="rect">
            <a:avLst/>
          </a:prstGeom>
          <a:noFill/>
          <a:ln>
            <a:noFill/>
          </a:ln>
        </p:spPr>
        <p:txBody>
          <a:bodyPr wrap="square" lIns="91440" tIns="45720" rIns="91440" bIns="45720" anchor="ctr">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algn="ctr">
              <a:spcBef>
                <a:spcPts val="601"/>
              </a:spcBef>
              <a:spcAft>
                <a:spcPts val="601"/>
              </a:spcAft>
              <a:defRPr/>
            </a:pPr>
            <a:r>
              <a:rPr lang="en-GB" sz="4400" b="1" spc="-1" dirty="0">
                <a:solidFill>
                  <a:srgbClr val="DD784B"/>
                </a:solidFill>
                <a:latin typeface="Calibri"/>
              </a:rPr>
              <a:t>So, how can we do more?</a:t>
            </a:r>
            <a:endParaRPr lang="en-GB" sz="4400" b="1" spc="-1" dirty="0">
              <a:solidFill>
                <a:srgbClr val="DD784B"/>
              </a:solidFill>
              <a:latin typeface="Calibri"/>
              <a:ea typeface="Calibri"/>
              <a:cs typeface="Calibri"/>
            </a:endParaRPr>
          </a:p>
          <a:p>
            <a:pPr algn="ctr">
              <a:spcBef>
                <a:spcPts val="601"/>
              </a:spcBef>
              <a:spcAft>
                <a:spcPts val="601"/>
              </a:spcAft>
              <a:defRPr/>
            </a:pPr>
            <a:r>
              <a:rPr kumimoji="0" lang="en-GB" sz="4400" b="1" i="1" u="none" strike="noStrike" kern="1200" cap="none" spc="-1" normalizeH="0" baseline="0" noProof="0" dirty="0">
                <a:ln>
                  <a:noFill/>
                </a:ln>
                <a:solidFill>
                  <a:srgbClr val="DD784B"/>
                </a:solidFill>
                <a:effectLst/>
                <a:uLnTx/>
                <a:uFillTx/>
                <a:latin typeface="Calibri"/>
              </a:rPr>
              <a:t>Let’s</a:t>
            </a:r>
            <a:r>
              <a:rPr kumimoji="0" lang="en-GB" sz="4400" b="1" i="1" u="none" strike="noStrike" kern="1200" cap="none" spc="-1" normalizeH="0" noProof="0" dirty="0">
                <a:ln>
                  <a:noFill/>
                </a:ln>
                <a:solidFill>
                  <a:srgbClr val="DD784B"/>
                </a:solidFill>
                <a:effectLst/>
                <a:uLnTx/>
                <a:uFillTx/>
                <a:latin typeface="Calibri"/>
              </a:rPr>
              <a:t> learn together, today</a:t>
            </a:r>
            <a:r>
              <a:rPr lang="en-GB" sz="4400" b="1" i="1" spc="-1" dirty="0">
                <a:solidFill>
                  <a:srgbClr val="DD784B"/>
                </a:solidFill>
                <a:latin typeface="Calibri"/>
              </a:rPr>
              <a:t>.</a:t>
            </a:r>
            <a:endParaRPr lang="en-GB" sz="4400" b="1" i="1" u="none" strike="noStrike" kern="1200" cap="none" spc="-1" normalizeH="0" baseline="0" noProof="0">
              <a:ln>
                <a:noFill/>
              </a:ln>
              <a:solidFill>
                <a:srgbClr val="DD784B"/>
              </a:solidFill>
              <a:effectLst/>
              <a:uLnTx/>
              <a:uFillTx/>
              <a:latin typeface="Calibri"/>
              <a:ea typeface="Calibri"/>
              <a:cs typeface="Calibri"/>
            </a:endParaRPr>
          </a:p>
        </p:txBody>
      </p:sp>
    </p:spTree>
    <p:extLst>
      <p:ext uri="{BB962C8B-B14F-4D97-AF65-F5344CB8AC3E}">
        <p14:creationId xmlns:p14="http://schemas.microsoft.com/office/powerpoint/2010/main" val="193406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2"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ppt_w*1.125000"/>
                                          </p:val>
                                        </p:tav>
                                      </p:tavLst>
                                    </p:anim>
                                    <p:animEffect transition="out" filter="wipe(right)">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9709-D291-F896-B0F6-2239AFDFD26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4FD9458-7A34-4F8D-71DF-44A9AD55559D}"/>
              </a:ext>
            </a:extLst>
          </p:cNvPr>
          <p:cNvSpPr>
            <a:spLocks noGrp="1"/>
          </p:cNvSpPr>
          <p:nvPr>
            <p:ph type="title"/>
          </p:nvPr>
        </p:nvSpPr>
        <p:spPr>
          <a:xfrm>
            <a:off x="900300" y="262891"/>
            <a:ext cx="10146216" cy="1143000"/>
          </a:xfrm>
          <a:prstGeom prst="rect">
            <a:avLst/>
          </a:prstGeom>
          <a:noFill/>
          <a:ln w="0">
            <a:noFill/>
          </a:ln>
        </p:spPr>
        <p:txBody>
          <a:bodyPr lIns="91440" tIns="45720" rIns="91440" bIns="45720" anchor="b">
            <a:noAutofit/>
          </a:bodyPr>
          <a:lstStyle/>
          <a:p>
            <a:pPr indent="0" algn="ctr" defTabSz="914400">
              <a:lnSpc>
                <a:spcPct val="90000"/>
              </a:lnSpc>
              <a:buNone/>
            </a:pPr>
            <a:r>
              <a:rPr lang="en-GB" sz="6000" b="1" strike="noStrike" spc="-1" dirty="0">
                <a:solidFill>
                  <a:srgbClr val="DD784B"/>
                </a:solidFill>
                <a:latin typeface="General Sans Semibold"/>
              </a:rPr>
              <a:t>What is planned?</a:t>
            </a:r>
            <a:endParaRPr lang="en-US" sz="6000" b="0" strike="noStrike" spc="-1">
              <a:solidFill>
                <a:srgbClr val="DD784B"/>
              </a:solidFill>
              <a:latin typeface="Calibri"/>
              <a:ea typeface="Calibri"/>
              <a:cs typeface="Calibri"/>
            </a:endParaRPr>
          </a:p>
        </p:txBody>
      </p:sp>
      <p:graphicFrame>
        <p:nvGraphicFramePr>
          <p:cNvPr id="4" name="Diagram 3">
            <a:extLst>
              <a:ext uri="{FF2B5EF4-FFF2-40B4-BE49-F238E27FC236}">
                <a16:creationId xmlns:a16="http://schemas.microsoft.com/office/drawing/2014/main" id="{F7B437B3-EEC3-7325-1151-64DC9333EEA4}"/>
              </a:ext>
            </a:extLst>
          </p:cNvPr>
          <p:cNvGraphicFramePr/>
          <p:nvPr>
            <p:extLst>
              <p:ext uri="{D42A27DB-BD31-4B8C-83A1-F6EECF244321}">
                <p14:modId xmlns:p14="http://schemas.microsoft.com/office/powerpoint/2010/main" val="2140471888"/>
              </p:ext>
            </p:extLst>
          </p:nvPr>
        </p:nvGraphicFramePr>
        <p:xfrm>
          <a:off x="327764" y="1647652"/>
          <a:ext cx="11536472" cy="477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940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800" decel="100000"/>
                                        <p:tgtEl>
                                          <p:spTgt spid="41"/>
                                        </p:tgtEl>
                                      </p:cBhvr>
                                    </p:animEffect>
                                    <p:anim calcmode="lin" valueType="num">
                                      <p:cBhvr>
                                        <p:cTn id="8" dur="800" decel="100000" fill="hold"/>
                                        <p:tgtEl>
                                          <p:spTgt spid="41"/>
                                        </p:tgtEl>
                                        <p:attrNameLst>
                                          <p:attrName>style.rotation</p:attrName>
                                        </p:attrNameLst>
                                      </p:cBhvr>
                                      <p:tavLst>
                                        <p:tav tm="0">
                                          <p:val>
                                            <p:fltVal val="-90"/>
                                          </p:val>
                                        </p:tav>
                                        <p:tav tm="100000">
                                          <p:val>
                                            <p:fltVal val="0"/>
                                          </p:val>
                                        </p:tav>
                                      </p:tavLst>
                                    </p:anim>
                                    <p:anim calcmode="lin" valueType="num">
                                      <p:cBhvr>
                                        <p:cTn id="9" dur="800" decel="100000" fill="hold"/>
                                        <p:tgtEl>
                                          <p:spTgt spid="41"/>
                                        </p:tgtEl>
                                        <p:attrNameLst>
                                          <p:attrName>ppt_x</p:attrName>
                                        </p:attrNameLst>
                                      </p:cBhvr>
                                      <p:tavLst>
                                        <p:tav tm="0">
                                          <p:val>
                                            <p:strVal val="#ppt_x+0.4"/>
                                          </p:val>
                                        </p:tav>
                                        <p:tav tm="100000">
                                          <p:val>
                                            <p:strVal val="#ppt_x-0.05"/>
                                          </p:val>
                                        </p:tav>
                                      </p:tavLst>
                                    </p:anim>
                                    <p:anim calcmode="lin" valueType="num">
                                      <p:cBhvr>
                                        <p:cTn id="10" dur="800" decel="100000" fill="hold"/>
                                        <p:tgtEl>
                                          <p:spTgt spid="4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AC1E6F-F13D-0658-9B44-8B0122963595}"/>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D1A53EA7-695B-3FF1-4A69-7AC71FFD9AA5}"/>
              </a:ext>
            </a:extLst>
          </p:cNvPr>
          <p:cNvSpPr txBox="1">
            <a:spLocks/>
          </p:cNvSpPr>
          <p:nvPr/>
        </p:nvSpPr>
        <p:spPr>
          <a:xfrm>
            <a:off x="551123" y="501888"/>
            <a:ext cx="4797773" cy="1364032"/>
          </a:xfrm>
          <a:prstGeom prst="rect">
            <a:avLst/>
          </a:prstGeom>
          <a:noFill/>
          <a:ln w="0">
            <a:noFill/>
          </a:ln>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sz="3600" b="1" strike="noStrike" spc="-1" dirty="0">
                <a:solidFill>
                  <a:schemeClr val="dk1"/>
                </a:solidFill>
                <a:latin typeface="General Sans Semibold"/>
              </a:rPr>
              <a:t>W</a:t>
            </a:r>
            <a:r>
              <a:rPr lang="en-GB" sz="3600" b="1" strike="noStrike" spc="-1" dirty="0">
                <a:solidFill>
                  <a:schemeClr val="dk1"/>
                </a:solidFill>
                <a:latin typeface="General Sans Semibold"/>
              </a:rPr>
              <a:t>h</a:t>
            </a:r>
            <a:r>
              <a:rPr lang="en-NL" sz="3600" b="1" strike="noStrike" spc="-1" dirty="0">
                <a:solidFill>
                  <a:schemeClr val="dk1"/>
                </a:solidFill>
                <a:latin typeface="General Sans Semibold"/>
              </a:rPr>
              <a:t>at are we doing?</a:t>
            </a:r>
            <a:endParaRPr lang="en-NL" sz="3600" spc="-1" dirty="0">
              <a:solidFill>
                <a:schemeClr val="accent2">
                  <a:lumMod val="75000"/>
                </a:schemeClr>
              </a:solidFill>
              <a:latin typeface="Calibri"/>
            </a:endParaRPr>
          </a:p>
        </p:txBody>
      </p:sp>
      <p:sp>
        <p:nvSpPr>
          <p:cNvPr id="3" name="PlaceHolder 2">
            <a:extLst>
              <a:ext uri="{FF2B5EF4-FFF2-40B4-BE49-F238E27FC236}">
                <a16:creationId xmlns:a16="http://schemas.microsoft.com/office/drawing/2014/main" id="{E6C89571-7815-AC01-8D3F-8ECB11D89ED3}"/>
              </a:ext>
            </a:extLst>
          </p:cNvPr>
          <p:cNvSpPr txBox="1">
            <a:spLocks/>
          </p:cNvSpPr>
          <p:nvPr/>
        </p:nvSpPr>
        <p:spPr>
          <a:xfrm>
            <a:off x="551122" y="2059686"/>
            <a:ext cx="5110641" cy="429642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sz="2000" b="1" i="0" u="none" strike="noStrike" dirty="0">
                <a:solidFill>
                  <a:srgbClr val="000000"/>
                </a:solidFill>
                <a:effectLst/>
                <a:latin typeface="Aptos" panose="020B0004020202020204" pitchFamily="34" charset="0"/>
              </a:rPr>
              <a:t>Goal</a:t>
            </a:r>
            <a:endParaRPr lang="en-GB" sz="2000" dirty="0"/>
          </a:p>
          <a:p>
            <a:pPr lvl="1"/>
            <a:r>
              <a:rPr lang="en-GB" sz="2000" b="0" i="0" u="none" strike="noStrike" dirty="0">
                <a:solidFill>
                  <a:srgbClr val="000000"/>
                </a:solidFill>
                <a:effectLst/>
                <a:latin typeface="Aptos" panose="020B0004020202020204" pitchFamily="34" charset="0"/>
              </a:rPr>
              <a:t>This workshop is intended to experience how ethics within XR and education can come together. It is a starting point to become more aware of ethical issues and how you could deal with them in your own practice.</a:t>
            </a:r>
            <a:endParaRPr lang="en-GB" sz="2000" dirty="0">
              <a:solidFill>
                <a:srgbClr val="000000"/>
              </a:solidFill>
              <a:latin typeface="Aptos" panose="020B0004020202020204" pitchFamily="34" charset="0"/>
            </a:endParaRPr>
          </a:p>
          <a:p>
            <a:pPr lvl="1"/>
            <a:endParaRPr lang="en-GB" sz="2000" b="1" i="0" u="none" strike="noStrike" dirty="0">
              <a:solidFill>
                <a:srgbClr val="000000"/>
              </a:solidFill>
              <a:effectLst/>
              <a:latin typeface="Aptos" panose="020B0004020202020204" pitchFamily="34" charset="0"/>
            </a:endParaRPr>
          </a:p>
          <a:p>
            <a:r>
              <a:rPr lang="en-GB" sz="2000" b="1" i="0" u="none" strike="noStrike" dirty="0">
                <a:solidFill>
                  <a:srgbClr val="000000"/>
                </a:solidFill>
                <a:effectLst/>
                <a:latin typeface="Aptos" panose="020B0004020202020204" pitchFamily="34" charset="0"/>
              </a:rPr>
              <a:t>Reflection</a:t>
            </a:r>
            <a:endParaRPr lang="en-GB" sz="2000" dirty="0"/>
          </a:p>
          <a:p>
            <a:pPr lvl="1"/>
            <a:r>
              <a:rPr lang="en-GB" sz="2000" b="0" i="0" u="none" strike="noStrike" dirty="0">
                <a:solidFill>
                  <a:srgbClr val="000000"/>
                </a:solidFill>
                <a:effectLst/>
                <a:latin typeface="Aptos" panose="020B0004020202020204" pitchFamily="34" charset="0"/>
              </a:rPr>
              <a:t>What did you notice during the workshop?</a:t>
            </a:r>
          </a:p>
          <a:p>
            <a:pPr lvl="1"/>
            <a:r>
              <a:rPr lang="en-GB" sz="2000" b="0" i="0" u="none" strike="noStrike" dirty="0">
                <a:solidFill>
                  <a:srgbClr val="000000"/>
                </a:solidFill>
                <a:effectLst/>
                <a:latin typeface="Aptos" panose="020B0004020202020204" pitchFamily="34" charset="0"/>
              </a:rPr>
              <a:t>How could you make ethical issues more discussable in a project in the future?</a:t>
            </a:r>
          </a:p>
        </p:txBody>
      </p:sp>
      <p:pic>
        <p:nvPicPr>
          <p:cNvPr id="4" name="Picture 3">
            <a:extLst>
              <a:ext uri="{FF2B5EF4-FFF2-40B4-BE49-F238E27FC236}">
                <a16:creationId xmlns:a16="http://schemas.microsoft.com/office/drawing/2014/main" id="{27AEDCB9-1280-45C8-E859-163CB9AB556B}"/>
              </a:ext>
            </a:extLst>
          </p:cNvPr>
          <p:cNvPicPr>
            <a:picLocks noChangeAspect="1"/>
          </p:cNvPicPr>
          <p:nvPr/>
        </p:nvPicPr>
        <p:blipFill>
          <a:blip r:embed="rId3">
            <a:extLst>
              <a:ext uri="{28A0092B-C50C-407E-A947-70E740481C1C}">
                <a14:useLocalDpi xmlns:a14="http://schemas.microsoft.com/office/drawing/2010/main" val="0"/>
              </a:ext>
            </a:extLst>
          </a:blip>
          <a:srcRect l="25361" r="25361"/>
          <a:stretch/>
        </p:blipFill>
        <p:spPr>
          <a:xfrm>
            <a:off x="6843106" y="1226171"/>
            <a:ext cx="3777667" cy="4296427"/>
          </a:xfrm>
          <a:prstGeom prst="roundRect">
            <a:avLst>
              <a:gd name="adj" fmla="val 2843"/>
            </a:avLst>
          </a:prstGeom>
        </p:spPr>
      </p:pic>
    </p:spTree>
    <p:extLst>
      <p:ext uri="{BB962C8B-B14F-4D97-AF65-F5344CB8AC3E}">
        <p14:creationId xmlns:p14="http://schemas.microsoft.com/office/powerpoint/2010/main" val="2103776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16232b8-761f-41f2-8c92-b243b1a5e90b" xsi:nil="true"/>
    <lcf76f155ced4ddcb4097134ff3c332f xmlns="0e4246f7-d817-4834-b1da-575b7d3933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56932D066E3347A094FCD988665BA4" ma:contentTypeVersion="14" ma:contentTypeDescription="Een nieuw document maken." ma:contentTypeScope="" ma:versionID="9fb66db3d43d9541c57b7cb461cd9e45">
  <xsd:schema xmlns:xsd="http://www.w3.org/2001/XMLSchema" xmlns:xs="http://www.w3.org/2001/XMLSchema" xmlns:p="http://schemas.microsoft.com/office/2006/metadata/properties" xmlns:ns2="0e4246f7-d817-4834-b1da-575b7d393314" xmlns:ns3="416232b8-761f-41f2-8c92-b243b1a5e90b" targetNamespace="http://schemas.microsoft.com/office/2006/metadata/properties" ma:root="true" ma:fieldsID="a90f15790af2544223d712823e3b9759" ns2:_="" ns3:_="">
    <xsd:import namespace="0e4246f7-d817-4834-b1da-575b7d393314"/>
    <xsd:import namespace="416232b8-761f-41f2-8c92-b243b1a5e9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246f7-d817-4834-b1da-575b7d3933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6232b8-761f-41f2-8c92-b243b1a5e9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0b3fcad-90d2-44ac-aa43-4205565caecb}" ma:internalName="TaxCatchAll" ma:showField="CatchAllData" ma:web="416232b8-761f-41f2-8c92-b243b1a5e90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8A41E2-B264-4671-88CC-1C9071377394}">
  <ds:schemaRefs>
    <ds:schemaRef ds:uri="http://schemas.microsoft.com/office/2006/metadata/properties"/>
    <ds:schemaRef ds:uri="http://schemas.microsoft.com/office/infopath/2007/PartnerControls"/>
    <ds:schemaRef ds:uri="416232b8-761f-41f2-8c92-b243b1a5e90b"/>
    <ds:schemaRef ds:uri="0e4246f7-d817-4834-b1da-575b7d393314"/>
  </ds:schemaRefs>
</ds:datastoreItem>
</file>

<file path=customXml/itemProps2.xml><?xml version="1.0" encoding="utf-8"?>
<ds:datastoreItem xmlns:ds="http://schemas.openxmlformats.org/officeDocument/2006/customXml" ds:itemID="{E327D4E2-B6B9-4D4A-A0AD-7E5284850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246f7-d817-4834-b1da-575b7d393314"/>
    <ds:schemaRef ds:uri="416232b8-761f-41f2-8c92-b243b1a5e9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72BE98-87ED-4474-8020-1F66D5BCA7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9259</TotalTime>
  <Words>3832</Words>
  <Application>Microsoft Office PowerPoint</Application>
  <PresentationFormat>Widescreen</PresentationFormat>
  <Paragraphs>369</Paragraphs>
  <Slides>42</Slides>
  <Notes>32</Notes>
  <HiddenSlides>9</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Office Theme</vt:lpstr>
      <vt:lpstr>Office Theme</vt:lpstr>
      <vt:lpstr>PowerPoint Presentation</vt:lpstr>
      <vt:lpstr>PowerPoint Presentation</vt:lpstr>
      <vt:lpstr>Welcome to Polder Perspectives XR</vt:lpstr>
      <vt:lpstr>What is Responsible XR</vt:lpstr>
      <vt:lpstr>PowerPoint Presentation</vt:lpstr>
      <vt:lpstr>PowerPoint Presentation</vt:lpstr>
      <vt:lpstr>Ambition</vt:lpstr>
      <vt:lpstr>What is planned?</vt:lpstr>
      <vt:lpstr>PowerPoint Presentation</vt:lpstr>
      <vt:lpstr>PowerPoint Presentation</vt:lpstr>
      <vt:lpstr>PowerPoint Presentation</vt:lpstr>
      <vt:lpstr>Need help with the values?</vt:lpstr>
      <vt:lpstr>PowerPoint Presentation</vt:lpstr>
      <vt:lpstr>PowerPoint Presentation</vt:lpstr>
      <vt:lpstr>PowerPoint Presentation</vt:lpstr>
      <vt:lpstr>PowerPoint Presentation</vt:lpstr>
      <vt:lpstr>PowerPoint Presentation</vt:lpstr>
      <vt:lpstr>PowerPoint Presentation</vt:lpstr>
      <vt:lpstr>Ambition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Lens Check Phase – 10 Min </vt:lpstr>
      <vt:lpstr>Lens Card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use: The Decision Making and Value Weighing Sheet </vt:lpstr>
      <vt:lpstr>Decision Making and Value Weighing Sheet </vt:lpstr>
      <vt:lpstr>Section 2: What Do We Gain? What Do We Lose?</vt:lpstr>
      <vt:lpstr>Section 3: What’s the Next Decision That Matters? </vt:lpstr>
      <vt:lpstr>PowerPoint Presentation</vt:lpstr>
      <vt:lpstr>Understanding Public Values</vt:lpstr>
      <vt:lpstr>Responsible XR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Walker</dc:creator>
  <dc:description/>
  <cp:lastModifiedBy>John Walker</cp:lastModifiedBy>
  <cp:revision>39</cp:revision>
  <cp:lastPrinted>2025-03-25T09:05:54Z</cp:lastPrinted>
  <dcterms:created xsi:type="dcterms:W3CDTF">2024-10-29T13:00:36Z</dcterms:created>
  <dcterms:modified xsi:type="dcterms:W3CDTF">2025-03-27T10:22:34Z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0x010100C256932D066E3347A094FCD988665BA4</vt:lpwstr>
  </property>
  <property fmtid="{D5CDD505-2E9C-101B-9397-08002B2CF9AE}" pid="4" name="HiddenSlides">
    <vt:i4>4</vt:i4>
  </property>
  <property fmtid="{D5CDD505-2E9C-101B-9397-08002B2CF9AE}" pid="5" name="MediaServiceImageTags">
    <vt:lpwstr/>
  </property>
  <property fmtid="{D5CDD505-2E9C-101B-9397-08002B2CF9AE}" pid="6" name="Notes">
    <vt:i4>4</vt:i4>
  </property>
  <property fmtid="{D5CDD505-2E9C-101B-9397-08002B2CF9AE}" pid="7" name="Order">
    <vt:r8>402400</vt:r8>
  </property>
  <property fmtid="{D5CDD505-2E9C-101B-9397-08002B2CF9AE}" pid="8" name="PresentationFormat">
    <vt:lpwstr>Widescreen</vt:lpwstr>
  </property>
  <property fmtid="{D5CDD505-2E9C-101B-9397-08002B2CF9AE}" pid="9" name="Slides">
    <vt:i4>22</vt:i4>
  </property>
  <property fmtid="{D5CDD505-2E9C-101B-9397-08002B2CF9AE}" pid="10" name="TemplateUrl">
    <vt:lpwstr/>
  </property>
  <property fmtid="{D5CDD505-2E9C-101B-9397-08002B2CF9AE}" pid="11" name="TriggerFlowInfo">
    <vt:lpwstr/>
  </property>
  <property fmtid="{D5CDD505-2E9C-101B-9397-08002B2CF9AE}" pid="12" name="_ExtendedDescription">
    <vt:lpwstr/>
  </property>
  <property fmtid="{D5CDD505-2E9C-101B-9397-08002B2CF9AE}" pid="13" name="_SharedFileIndex">
    <vt:lpwstr/>
  </property>
  <property fmtid="{D5CDD505-2E9C-101B-9397-08002B2CF9AE}" pid="14" name="_SourceUrl">
    <vt:lpwstr/>
  </property>
  <property fmtid="{D5CDD505-2E9C-101B-9397-08002B2CF9AE}" pid="15" name="xd_ProgID">
    <vt:lpwstr/>
  </property>
  <property fmtid="{D5CDD505-2E9C-101B-9397-08002B2CF9AE}" pid="16" name="xd_Signature">
    <vt:bool>false</vt:bool>
  </property>
</Properties>
</file>